
<file path=[Content_Types].xml><?xml version="1.0" encoding="utf-8"?>
<Types xmlns="http://schemas.openxmlformats.org/package/2006/content-types">
  <Default Extension="jpeg" ContentType="image/jpeg"/>
  <Default Extension="jpg" ContentType="image/jp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Masters/notesMaster1.xml" ContentType="application/vnd.openxmlformats-officedocument.presentationml.notesMaster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2.jpg" ContentType="image/jpeg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image17.jpg" ContentType="image/jpeg"/>
  <Override PartName="/ppt/media/image21.jpg" ContentType="image/jpeg"/>
  <Override PartName="/ppt/diagrams/drawing2.xml" ContentType="application/vnd.ms-office.drawingml.diagramDrawing+xml"/>
  <Override PartName="/ppt/media/image27.jpg" ContentType="image/jpeg"/>
  <Override PartName="/ppt/media/image30.jpg" ContentType="image/jpeg"/>
  <Override PartName="/ppt/authors.xml" ContentType="application/vnd.ms-powerpoint.authors+xml"/>
  <Override PartName="/ppt/diagrams/layout2.xml" ContentType="application/vnd.openxmlformats-officedocument.drawingml.diagramLayou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0"/>
  </p:notesMasterIdLst>
  <p:sldIdLst>
    <p:sldId id="329" r:id="rId3"/>
    <p:sldId id="430" r:id="rId4"/>
    <p:sldId id="426" r:id="rId5"/>
    <p:sldId id="416" r:id="rId6"/>
    <p:sldId id="415" r:id="rId7"/>
    <p:sldId id="427" r:id="rId8"/>
    <p:sldId id="299" r:id="rId9"/>
    <p:sldId id="275" r:id="rId10"/>
    <p:sldId id="266" r:id="rId11"/>
    <p:sldId id="281" r:id="rId12"/>
    <p:sldId id="296" r:id="rId13"/>
    <p:sldId id="294" r:id="rId14"/>
    <p:sldId id="302" r:id="rId15"/>
    <p:sldId id="421" r:id="rId16"/>
    <p:sldId id="429" r:id="rId17"/>
    <p:sldId id="428" r:id="rId18"/>
    <p:sldId id="393" r:id="rId19"/>
    <p:sldId id="272" r:id="rId20"/>
    <p:sldId id="260" r:id="rId21"/>
    <p:sldId id="270" r:id="rId22"/>
    <p:sldId id="273" r:id="rId23"/>
    <p:sldId id="507" r:id="rId24"/>
    <p:sldId id="479" r:id="rId25"/>
    <p:sldId id="263" r:id="rId26"/>
    <p:sldId id="499" r:id="rId27"/>
    <p:sldId id="508" r:id="rId28"/>
    <p:sldId id="282" r:id="rId29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7533772-9283-C9AF-81B6-F1B82624155A}" name="Jana Bělochová | CrestCommunications a.s." initials="JB" userId="S::jana.belochova@crestcom.cz::a3a8ef13-cfd7-4bd6-94a9-6a744950d7d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953D"/>
    <a:srgbClr val="D80027"/>
    <a:srgbClr val="FF6600"/>
    <a:srgbClr val="006600"/>
    <a:srgbClr val="51A026"/>
    <a:srgbClr val="001E5F"/>
    <a:srgbClr val="0047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1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9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38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37" Type="http://schemas.openxmlformats.org/officeDocument/2006/relationships/customXml" Target="../customXml/item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customXml" Target="../customXml/item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microsoft.com/office/2018/10/relationships/authors" Target="author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 </a:t>
            </a:r>
            <a:endParaRPr lang="en-US" sz="1600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'Zpětný odběr'!$B$1</c:f>
              <c:strCache>
                <c:ptCount val="1"/>
                <c:pt idx="0">
                  <c:v> Zpětný odběr </c:v>
                </c:pt>
              </c:strCache>
            </c:strRef>
          </c:tx>
          <c:dPt>
            <c:idx val="0"/>
            <c:bubble3D val="0"/>
            <c:spPr>
              <a:solidFill>
                <a:srgbClr val="FF66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031-4131-906E-E4EF2E58AB68}"/>
              </c:ext>
            </c:extLst>
          </c:dPt>
          <c:dPt>
            <c:idx val="1"/>
            <c:bubble3D val="0"/>
            <c:spPr>
              <a:solidFill>
                <a:schemeClr val="accent4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031-4131-906E-E4EF2E58AB68}"/>
              </c:ext>
            </c:extLst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031-4131-906E-E4EF2E58AB6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031-4131-906E-E4EF2E58AB68}"/>
              </c:ext>
            </c:extLst>
          </c:dPt>
          <c:dPt>
            <c:idx val="4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031-4131-906E-E4EF2E58AB68}"/>
              </c:ext>
            </c:extLst>
          </c:dPt>
          <c:dLbls>
            <c:dLbl>
              <c:idx val="0"/>
              <c:layout>
                <c:manualLayout>
                  <c:x val="-0.1194909943322302"/>
                  <c:y val="8.563847431934512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031-4131-906E-E4EF2E58AB68}"/>
                </c:ext>
              </c:extLst>
            </c:dLbl>
            <c:dLbl>
              <c:idx val="2"/>
              <c:layout>
                <c:manualLayout>
                  <c:x val="7.3502890942979959E-2"/>
                  <c:y val="-0.1885995974931990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031-4131-906E-E4EF2E58AB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'Zpětný odběr'!$A$2:$A$6</c:f>
              <c:strCache>
                <c:ptCount val="5"/>
                <c:pt idx="0">
                  <c:v>Asekol</c:v>
                </c:pt>
                <c:pt idx="1">
                  <c:v>Ekolamp</c:v>
                </c:pt>
                <c:pt idx="2">
                  <c:v>Elektrowin</c:v>
                </c:pt>
                <c:pt idx="3">
                  <c:v>Rema systém</c:v>
                </c:pt>
                <c:pt idx="4">
                  <c:v>Retela</c:v>
                </c:pt>
              </c:strCache>
            </c:strRef>
          </c:cat>
          <c:val>
            <c:numRef>
              <c:f>'Zpětný odběr'!$B$2:$B$6</c:f>
              <c:numCache>
                <c:formatCode>_-* #\ ##0_-;\-* #\ ##0_-;_-* "-"??_-;_-@_-</c:formatCode>
                <c:ptCount val="5"/>
                <c:pt idx="0">
                  <c:v>68363</c:v>
                </c:pt>
                <c:pt idx="1">
                  <c:v>5334</c:v>
                </c:pt>
                <c:pt idx="2">
                  <c:v>78115</c:v>
                </c:pt>
                <c:pt idx="3">
                  <c:v>31486</c:v>
                </c:pt>
                <c:pt idx="4">
                  <c:v>5427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031-4131-906E-E4EF2E58AB68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25EF3C-5614-4BB3-9CC4-F08308DB4A47}" type="doc">
      <dgm:prSet loTypeId="urn:microsoft.com/office/officeart/2005/8/layout/radial5" loCatId="relationship" qsTypeId="urn:microsoft.com/office/officeart/2005/8/quickstyle/3d3#1" qsCatId="3D" csTypeId="urn:microsoft.com/office/officeart/2005/8/colors/colorful5#1" csCatId="colorful" phldr="1"/>
      <dgm:spPr/>
      <dgm:t>
        <a:bodyPr/>
        <a:lstStyle/>
        <a:p>
          <a:endParaRPr lang="cs-CZ"/>
        </a:p>
      </dgm:t>
    </dgm:pt>
    <dgm:pt modelId="{77C7E62E-D843-4845-8161-215E25013781}">
      <dgm:prSet phldrT="[Text]"/>
      <dgm:spPr>
        <a:solidFill>
          <a:srgbClr val="92D050"/>
        </a:solidFill>
      </dgm:spPr>
      <dgm:t>
        <a:bodyPr/>
        <a:lstStyle/>
        <a:p>
          <a:r>
            <a:rPr lang="cs-CZ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11 980 sběrných míst</a:t>
          </a:r>
        </a:p>
      </dgm:t>
    </dgm:pt>
    <dgm:pt modelId="{B362E210-E770-4E6B-BBC9-646A921C6BF6}" type="parTrans" cxnId="{5D7E9AD9-2D2B-44E4-B821-4F431DBACE0E}">
      <dgm:prSet/>
      <dgm:spPr/>
      <dgm:t>
        <a:bodyPr/>
        <a:lstStyle/>
        <a:p>
          <a:endParaRPr lang="cs-CZ" b="1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113FA915-C665-4A9F-9F6C-1BD18839D57F}" type="sibTrans" cxnId="{5D7E9AD9-2D2B-44E4-B821-4F431DBACE0E}">
      <dgm:prSet/>
      <dgm:spPr/>
      <dgm:t>
        <a:bodyPr/>
        <a:lstStyle/>
        <a:p>
          <a:endParaRPr lang="cs-CZ" b="1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02400ADC-5985-4E2A-BEA8-D0F512255433}">
      <dgm:prSet phldrT="[Text]"/>
      <dgm:spPr>
        <a:solidFill>
          <a:srgbClr val="99FF33"/>
        </a:solidFill>
      </dgm:spPr>
      <dgm:t>
        <a:bodyPr/>
        <a:lstStyle/>
        <a:p>
          <a:r>
            <a:rPr lang="cs-CZ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3 996 škol</a:t>
          </a:r>
        </a:p>
      </dgm:t>
    </dgm:pt>
    <dgm:pt modelId="{421EED08-5146-464B-B0E7-4ED5FEE4A397}" type="parTrans" cxnId="{FAD08BAF-482F-4A96-88C1-5F8BF2633AC2}">
      <dgm:prSet/>
      <dgm:spPr>
        <a:solidFill>
          <a:srgbClr val="99FF33"/>
        </a:solidFill>
      </dgm:spPr>
      <dgm:t>
        <a:bodyPr/>
        <a:lstStyle/>
        <a:p>
          <a:endParaRPr lang="cs-CZ" b="1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66B31365-7D12-466D-A36A-E81FEF41633E}" type="sibTrans" cxnId="{FAD08BAF-482F-4A96-88C1-5F8BF2633AC2}">
      <dgm:prSet/>
      <dgm:spPr/>
      <dgm:t>
        <a:bodyPr/>
        <a:lstStyle/>
        <a:p>
          <a:endParaRPr lang="cs-CZ" b="1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F8C11EFD-029A-48C6-969A-9A45786081B4}">
      <dgm:prSet phldrT="[Text]"/>
      <dgm:spPr/>
      <dgm:t>
        <a:bodyPr/>
        <a:lstStyle/>
        <a:p>
          <a:r>
            <a:rPr lang="cs-CZ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2 873 prodejců a servisů</a:t>
          </a:r>
        </a:p>
      </dgm:t>
    </dgm:pt>
    <dgm:pt modelId="{89F088E7-3E6F-448E-8252-5297044BC0EF}" type="parTrans" cxnId="{2D17D4A1-EDBE-43BB-B6ED-D1E01D2F0AD5}">
      <dgm:prSet/>
      <dgm:spPr/>
      <dgm:t>
        <a:bodyPr/>
        <a:lstStyle/>
        <a:p>
          <a:endParaRPr lang="cs-CZ" b="1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A192EF0A-5BAC-4F6F-903A-F0166C9621BB}" type="sibTrans" cxnId="{2D17D4A1-EDBE-43BB-B6ED-D1E01D2F0AD5}">
      <dgm:prSet/>
      <dgm:spPr/>
      <dgm:t>
        <a:bodyPr/>
        <a:lstStyle/>
        <a:p>
          <a:endParaRPr lang="cs-CZ" b="1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B5E2F7B5-34D0-4AFE-AB8D-9A5C98088627}">
      <dgm:prSet phldrT="[Text]"/>
      <dgm:spPr/>
      <dgm:t>
        <a:bodyPr/>
        <a:lstStyle/>
        <a:p>
          <a:r>
            <a:rPr lang="cs-CZ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1 803 SDH</a:t>
          </a:r>
        </a:p>
      </dgm:t>
    </dgm:pt>
    <dgm:pt modelId="{5BE344EA-A334-4288-B5AF-B961E3D85F8A}" type="parTrans" cxnId="{D5C567FA-EA73-44E3-8FD8-4B3B59343D8A}">
      <dgm:prSet/>
      <dgm:spPr/>
      <dgm:t>
        <a:bodyPr/>
        <a:lstStyle/>
        <a:p>
          <a:endParaRPr lang="cs-CZ" b="1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4FF518CB-EAD8-4EB6-B338-3B48A8079600}" type="sibTrans" cxnId="{D5C567FA-EA73-44E3-8FD8-4B3B59343D8A}">
      <dgm:prSet/>
      <dgm:spPr/>
      <dgm:t>
        <a:bodyPr/>
        <a:lstStyle/>
        <a:p>
          <a:endParaRPr lang="cs-CZ" b="1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64FB033D-F6AA-46C3-AAF7-F2CDBC736317}">
      <dgm:prSet phldrT="[Text]"/>
      <dgm:spPr/>
      <dgm:t>
        <a:bodyPr/>
        <a:lstStyle/>
        <a:p>
          <a:r>
            <a:rPr lang="cs-CZ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1 556 sběrných dvorů, 3 500 kontejnerů</a:t>
          </a:r>
        </a:p>
      </dgm:t>
    </dgm:pt>
    <dgm:pt modelId="{AA9B98AD-00FA-409E-841A-4D2BA2600513}" type="parTrans" cxnId="{56BAB852-57D9-4CC9-BDFB-AB3898264A3F}">
      <dgm:prSet/>
      <dgm:spPr/>
      <dgm:t>
        <a:bodyPr/>
        <a:lstStyle/>
        <a:p>
          <a:endParaRPr lang="cs-CZ" b="1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365043EB-8A52-456E-9CE4-947D16D72132}" type="sibTrans" cxnId="{56BAB852-57D9-4CC9-BDFB-AB3898264A3F}">
      <dgm:prSet/>
      <dgm:spPr/>
      <dgm:t>
        <a:bodyPr/>
        <a:lstStyle/>
        <a:p>
          <a:endParaRPr lang="cs-CZ" b="1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28954AD9-84D2-4698-8184-EAA774701D29}">
      <dgm:prSet phldrT="[Text]"/>
      <dgm:spPr/>
      <dgm:t>
        <a:bodyPr/>
        <a:lstStyle/>
        <a:p>
          <a:r>
            <a:rPr lang="cs-CZ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1 091 dalších subjektů</a:t>
          </a:r>
        </a:p>
      </dgm:t>
    </dgm:pt>
    <dgm:pt modelId="{0F7838C0-5680-4586-90D7-23A935C5F784}" type="parTrans" cxnId="{B281EF46-7660-4EE6-BCD1-3860BC50C2F6}">
      <dgm:prSet/>
      <dgm:spPr/>
      <dgm:t>
        <a:bodyPr/>
        <a:lstStyle/>
        <a:p>
          <a:endParaRPr lang="cs-CZ" b="1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63C802A3-B1B6-4A23-A2EE-93995E722E07}" type="sibTrans" cxnId="{B281EF46-7660-4EE6-BCD1-3860BC50C2F6}">
      <dgm:prSet/>
      <dgm:spPr/>
      <dgm:t>
        <a:bodyPr/>
        <a:lstStyle/>
        <a:p>
          <a:endParaRPr lang="cs-CZ" b="1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466CC9C1-C8DE-4036-B067-29DF495DEF88}">
      <dgm:prSet phldrT="[Text]"/>
      <dgm:spPr>
        <a:solidFill>
          <a:srgbClr val="CCFF99"/>
        </a:solidFill>
      </dgm:spPr>
      <dgm:t>
        <a:bodyPr/>
        <a:lstStyle/>
        <a:p>
          <a:r>
            <a:rPr lang="cs-CZ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661 kontejnerů na malé spotřebiče</a:t>
          </a:r>
        </a:p>
      </dgm:t>
    </dgm:pt>
    <dgm:pt modelId="{606FBCE9-86A2-4C0B-AE45-085A1F12B1BF}" type="parTrans" cxnId="{A013E4C5-73E8-4680-9F13-8AF308AE87D8}">
      <dgm:prSet/>
      <dgm:spPr>
        <a:solidFill>
          <a:srgbClr val="CCFF99"/>
        </a:solidFill>
      </dgm:spPr>
      <dgm:t>
        <a:bodyPr/>
        <a:lstStyle/>
        <a:p>
          <a:endParaRPr lang="cs-CZ" b="1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7AB3BFB7-A690-4FAB-9B0A-4FDC35D843A6}" type="sibTrans" cxnId="{A013E4C5-73E8-4680-9F13-8AF308AE87D8}">
      <dgm:prSet/>
      <dgm:spPr/>
      <dgm:t>
        <a:bodyPr/>
        <a:lstStyle/>
        <a:p>
          <a:endParaRPr lang="cs-CZ" b="1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D5CC07C1-7200-4FFF-9E15-F11C9C87CBB7}" type="pres">
      <dgm:prSet presAssocID="{4225EF3C-5614-4BB3-9CC4-F08308DB4A47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C0F4EFD-3CF7-474E-8591-9334B2C42E9B}" type="pres">
      <dgm:prSet presAssocID="{77C7E62E-D843-4845-8161-215E25013781}" presName="centerShape" presStyleLbl="node0" presStyleIdx="0" presStyleCnt="1"/>
      <dgm:spPr/>
    </dgm:pt>
    <dgm:pt modelId="{CAC0330A-B307-4862-B1E3-132A6487B416}" type="pres">
      <dgm:prSet presAssocID="{421EED08-5146-464B-B0E7-4ED5FEE4A397}" presName="parTrans" presStyleLbl="sibTrans2D1" presStyleIdx="0" presStyleCnt="6" custLinFactNeighborX="0"/>
      <dgm:spPr/>
    </dgm:pt>
    <dgm:pt modelId="{F73CCE4E-3D10-46EE-9FD7-73B2634FB385}" type="pres">
      <dgm:prSet presAssocID="{421EED08-5146-464B-B0E7-4ED5FEE4A397}" presName="connectorText" presStyleLbl="sibTrans2D1" presStyleIdx="0" presStyleCnt="6"/>
      <dgm:spPr/>
    </dgm:pt>
    <dgm:pt modelId="{3DDDEEF6-5FC6-49F7-A74D-C5EAE69A878A}" type="pres">
      <dgm:prSet presAssocID="{02400ADC-5985-4E2A-BEA8-D0F512255433}" presName="node" presStyleLbl="node1" presStyleIdx="0" presStyleCnt="6">
        <dgm:presLayoutVars>
          <dgm:bulletEnabled val="1"/>
        </dgm:presLayoutVars>
      </dgm:prSet>
      <dgm:spPr/>
    </dgm:pt>
    <dgm:pt modelId="{D16DBE7A-2052-4338-AE65-2B0B2368DD61}" type="pres">
      <dgm:prSet presAssocID="{89F088E7-3E6F-448E-8252-5297044BC0EF}" presName="parTrans" presStyleLbl="sibTrans2D1" presStyleIdx="1" presStyleCnt="6"/>
      <dgm:spPr/>
    </dgm:pt>
    <dgm:pt modelId="{9DC82531-EFB1-4618-AF48-C74CFE5D1018}" type="pres">
      <dgm:prSet presAssocID="{89F088E7-3E6F-448E-8252-5297044BC0EF}" presName="connectorText" presStyleLbl="sibTrans2D1" presStyleIdx="1" presStyleCnt="6"/>
      <dgm:spPr/>
    </dgm:pt>
    <dgm:pt modelId="{75ACCF54-DB9A-4DFB-8E3E-B15BF4ECB386}" type="pres">
      <dgm:prSet presAssocID="{F8C11EFD-029A-48C6-969A-9A45786081B4}" presName="node" presStyleLbl="node1" presStyleIdx="1" presStyleCnt="6">
        <dgm:presLayoutVars>
          <dgm:bulletEnabled val="1"/>
        </dgm:presLayoutVars>
      </dgm:prSet>
      <dgm:spPr/>
    </dgm:pt>
    <dgm:pt modelId="{DEEEC4F9-AC70-47D3-8304-3C92707AFBEF}" type="pres">
      <dgm:prSet presAssocID="{5BE344EA-A334-4288-B5AF-B961E3D85F8A}" presName="parTrans" presStyleLbl="sibTrans2D1" presStyleIdx="2" presStyleCnt="6"/>
      <dgm:spPr/>
    </dgm:pt>
    <dgm:pt modelId="{79CB3D4C-6803-419F-97B3-22C3B008A91B}" type="pres">
      <dgm:prSet presAssocID="{5BE344EA-A334-4288-B5AF-B961E3D85F8A}" presName="connectorText" presStyleLbl="sibTrans2D1" presStyleIdx="2" presStyleCnt="6"/>
      <dgm:spPr/>
    </dgm:pt>
    <dgm:pt modelId="{FC5704D2-78E7-4680-8B78-C137D9C024C6}" type="pres">
      <dgm:prSet presAssocID="{B5E2F7B5-34D0-4AFE-AB8D-9A5C98088627}" presName="node" presStyleLbl="node1" presStyleIdx="2" presStyleCnt="6">
        <dgm:presLayoutVars>
          <dgm:bulletEnabled val="1"/>
        </dgm:presLayoutVars>
      </dgm:prSet>
      <dgm:spPr/>
    </dgm:pt>
    <dgm:pt modelId="{A98619C0-3EFF-4537-8DC2-86330094FED1}" type="pres">
      <dgm:prSet presAssocID="{AA9B98AD-00FA-409E-841A-4D2BA2600513}" presName="parTrans" presStyleLbl="sibTrans2D1" presStyleIdx="3" presStyleCnt="6"/>
      <dgm:spPr/>
    </dgm:pt>
    <dgm:pt modelId="{57815575-D94C-4577-9F07-185359199DDB}" type="pres">
      <dgm:prSet presAssocID="{AA9B98AD-00FA-409E-841A-4D2BA2600513}" presName="connectorText" presStyleLbl="sibTrans2D1" presStyleIdx="3" presStyleCnt="6"/>
      <dgm:spPr/>
    </dgm:pt>
    <dgm:pt modelId="{338062C4-5B33-439B-B005-BE8CE18C4329}" type="pres">
      <dgm:prSet presAssocID="{64FB033D-F6AA-46C3-AAF7-F2CDBC736317}" presName="node" presStyleLbl="node1" presStyleIdx="3" presStyleCnt="6">
        <dgm:presLayoutVars>
          <dgm:bulletEnabled val="1"/>
        </dgm:presLayoutVars>
      </dgm:prSet>
      <dgm:spPr/>
    </dgm:pt>
    <dgm:pt modelId="{9E099C0F-99C4-4028-A87A-F3132A3F2073}" type="pres">
      <dgm:prSet presAssocID="{0F7838C0-5680-4586-90D7-23A935C5F784}" presName="parTrans" presStyleLbl="sibTrans2D1" presStyleIdx="4" presStyleCnt="6"/>
      <dgm:spPr/>
    </dgm:pt>
    <dgm:pt modelId="{F6F88D4E-67F4-4273-A70F-B408ED0472DB}" type="pres">
      <dgm:prSet presAssocID="{0F7838C0-5680-4586-90D7-23A935C5F784}" presName="connectorText" presStyleLbl="sibTrans2D1" presStyleIdx="4" presStyleCnt="6"/>
      <dgm:spPr/>
    </dgm:pt>
    <dgm:pt modelId="{CA1676BC-BF14-42AD-8DDC-AB357CEBA675}" type="pres">
      <dgm:prSet presAssocID="{28954AD9-84D2-4698-8184-EAA774701D29}" presName="node" presStyleLbl="node1" presStyleIdx="4" presStyleCnt="6">
        <dgm:presLayoutVars>
          <dgm:bulletEnabled val="1"/>
        </dgm:presLayoutVars>
      </dgm:prSet>
      <dgm:spPr/>
    </dgm:pt>
    <dgm:pt modelId="{DD6D06AE-AF07-49C7-B5FF-47D8C32250C2}" type="pres">
      <dgm:prSet presAssocID="{606FBCE9-86A2-4C0B-AE45-085A1F12B1BF}" presName="parTrans" presStyleLbl="sibTrans2D1" presStyleIdx="5" presStyleCnt="6"/>
      <dgm:spPr/>
    </dgm:pt>
    <dgm:pt modelId="{E34C567E-9C8C-43E5-BDBB-D149C82746DB}" type="pres">
      <dgm:prSet presAssocID="{606FBCE9-86A2-4C0B-AE45-085A1F12B1BF}" presName="connectorText" presStyleLbl="sibTrans2D1" presStyleIdx="5" presStyleCnt="6"/>
      <dgm:spPr/>
    </dgm:pt>
    <dgm:pt modelId="{1A8CFFCB-47DE-4CE0-BA67-283A49524A29}" type="pres">
      <dgm:prSet presAssocID="{466CC9C1-C8DE-4036-B067-29DF495DEF88}" presName="node" presStyleLbl="node1" presStyleIdx="5" presStyleCnt="6">
        <dgm:presLayoutVars>
          <dgm:bulletEnabled val="1"/>
        </dgm:presLayoutVars>
      </dgm:prSet>
      <dgm:spPr/>
    </dgm:pt>
  </dgm:ptLst>
  <dgm:cxnLst>
    <dgm:cxn modelId="{8608DE03-D418-45A8-B70D-957155E3C04C}" type="presOf" srcId="{421EED08-5146-464B-B0E7-4ED5FEE4A397}" destId="{CAC0330A-B307-4862-B1E3-132A6487B416}" srcOrd="0" destOrd="0" presId="urn:microsoft.com/office/officeart/2005/8/layout/radial5"/>
    <dgm:cxn modelId="{E7B19510-FAB1-421F-889F-B5FFCCE35028}" type="presOf" srcId="{28954AD9-84D2-4698-8184-EAA774701D29}" destId="{CA1676BC-BF14-42AD-8DDC-AB357CEBA675}" srcOrd="0" destOrd="0" presId="urn:microsoft.com/office/officeart/2005/8/layout/radial5"/>
    <dgm:cxn modelId="{15094621-6F79-46F1-A04B-A5CB3F087239}" type="presOf" srcId="{0F7838C0-5680-4586-90D7-23A935C5F784}" destId="{F6F88D4E-67F4-4273-A70F-B408ED0472DB}" srcOrd="1" destOrd="0" presId="urn:microsoft.com/office/officeart/2005/8/layout/radial5"/>
    <dgm:cxn modelId="{DFF0A52B-2F66-43B3-9971-C1F6555EF655}" type="presOf" srcId="{606FBCE9-86A2-4C0B-AE45-085A1F12B1BF}" destId="{DD6D06AE-AF07-49C7-B5FF-47D8C32250C2}" srcOrd="0" destOrd="0" presId="urn:microsoft.com/office/officeart/2005/8/layout/radial5"/>
    <dgm:cxn modelId="{58D60E31-AC71-4BA2-B710-F75CDA4CBF45}" type="presOf" srcId="{5BE344EA-A334-4288-B5AF-B961E3D85F8A}" destId="{79CB3D4C-6803-419F-97B3-22C3B008A91B}" srcOrd="1" destOrd="0" presId="urn:microsoft.com/office/officeart/2005/8/layout/radial5"/>
    <dgm:cxn modelId="{E357A93F-0C53-4DDF-8D09-C20439173CB1}" type="presOf" srcId="{89F088E7-3E6F-448E-8252-5297044BC0EF}" destId="{9DC82531-EFB1-4618-AF48-C74CFE5D1018}" srcOrd="1" destOrd="0" presId="urn:microsoft.com/office/officeart/2005/8/layout/radial5"/>
    <dgm:cxn modelId="{AD78C860-A7B2-4921-91CA-CFF715D3B48D}" type="presOf" srcId="{AA9B98AD-00FA-409E-841A-4D2BA2600513}" destId="{A98619C0-3EFF-4537-8DC2-86330094FED1}" srcOrd="0" destOrd="0" presId="urn:microsoft.com/office/officeart/2005/8/layout/radial5"/>
    <dgm:cxn modelId="{E016D444-53E9-48AD-ABF6-EEB9E4709855}" type="presOf" srcId="{02400ADC-5985-4E2A-BEA8-D0F512255433}" destId="{3DDDEEF6-5FC6-49F7-A74D-C5EAE69A878A}" srcOrd="0" destOrd="0" presId="urn:microsoft.com/office/officeart/2005/8/layout/radial5"/>
    <dgm:cxn modelId="{B281EF46-7660-4EE6-BCD1-3860BC50C2F6}" srcId="{77C7E62E-D843-4845-8161-215E25013781}" destId="{28954AD9-84D2-4698-8184-EAA774701D29}" srcOrd="4" destOrd="0" parTransId="{0F7838C0-5680-4586-90D7-23A935C5F784}" sibTransId="{63C802A3-B1B6-4A23-A2EE-93995E722E07}"/>
    <dgm:cxn modelId="{1C78D56B-574B-4413-A2D1-8DAFA0229760}" type="presOf" srcId="{F8C11EFD-029A-48C6-969A-9A45786081B4}" destId="{75ACCF54-DB9A-4DFB-8E3E-B15BF4ECB386}" srcOrd="0" destOrd="0" presId="urn:microsoft.com/office/officeart/2005/8/layout/radial5"/>
    <dgm:cxn modelId="{56BAB852-57D9-4CC9-BDFB-AB3898264A3F}" srcId="{77C7E62E-D843-4845-8161-215E25013781}" destId="{64FB033D-F6AA-46C3-AAF7-F2CDBC736317}" srcOrd="3" destOrd="0" parTransId="{AA9B98AD-00FA-409E-841A-4D2BA2600513}" sibTransId="{365043EB-8A52-456E-9CE4-947D16D72132}"/>
    <dgm:cxn modelId="{12B49388-B7CF-450D-A3E6-7BD3065B3039}" type="presOf" srcId="{64FB033D-F6AA-46C3-AAF7-F2CDBC736317}" destId="{338062C4-5B33-439B-B005-BE8CE18C4329}" srcOrd="0" destOrd="0" presId="urn:microsoft.com/office/officeart/2005/8/layout/radial5"/>
    <dgm:cxn modelId="{7F493D94-8FEE-4AEB-9AC4-1E2335E5EB27}" type="presOf" srcId="{606FBCE9-86A2-4C0B-AE45-085A1F12B1BF}" destId="{E34C567E-9C8C-43E5-BDBB-D149C82746DB}" srcOrd="1" destOrd="0" presId="urn:microsoft.com/office/officeart/2005/8/layout/radial5"/>
    <dgm:cxn modelId="{75C76D9F-92EA-4D35-86A9-5BE3315A38C1}" type="presOf" srcId="{AA9B98AD-00FA-409E-841A-4D2BA2600513}" destId="{57815575-D94C-4577-9F07-185359199DDB}" srcOrd="1" destOrd="0" presId="urn:microsoft.com/office/officeart/2005/8/layout/radial5"/>
    <dgm:cxn modelId="{2D17D4A1-EDBE-43BB-B6ED-D1E01D2F0AD5}" srcId="{77C7E62E-D843-4845-8161-215E25013781}" destId="{F8C11EFD-029A-48C6-969A-9A45786081B4}" srcOrd="1" destOrd="0" parTransId="{89F088E7-3E6F-448E-8252-5297044BC0EF}" sibTransId="{A192EF0A-5BAC-4F6F-903A-F0166C9621BB}"/>
    <dgm:cxn modelId="{7913AEA2-3490-436B-9106-D21720D64890}" type="presOf" srcId="{B5E2F7B5-34D0-4AFE-AB8D-9A5C98088627}" destId="{FC5704D2-78E7-4680-8B78-C137D9C024C6}" srcOrd="0" destOrd="0" presId="urn:microsoft.com/office/officeart/2005/8/layout/radial5"/>
    <dgm:cxn modelId="{198A52A3-926E-4746-8039-8CAC9B00B2AD}" type="presOf" srcId="{0F7838C0-5680-4586-90D7-23A935C5F784}" destId="{9E099C0F-99C4-4028-A87A-F3132A3F2073}" srcOrd="0" destOrd="0" presId="urn:microsoft.com/office/officeart/2005/8/layout/radial5"/>
    <dgm:cxn modelId="{E3E2C1A9-FEA5-4921-9971-CAA45286282F}" type="presOf" srcId="{89F088E7-3E6F-448E-8252-5297044BC0EF}" destId="{D16DBE7A-2052-4338-AE65-2B0B2368DD61}" srcOrd="0" destOrd="0" presId="urn:microsoft.com/office/officeart/2005/8/layout/radial5"/>
    <dgm:cxn modelId="{F94F74AF-7972-4DCC-9B6C-ED6C14EB29D4}" type="presOf" srcId="{77C7E62E-D843-4845-8161-215E25013781}" destId="{7C0F4EFD-3CF7-474E-8591-9334B2C42E9B}" srcOrd="0" destOrd="0" presId="urn:microsoft.com/office/officeart/2005/8/layout/radial5"/>
    <dgm:cxn modelId="{FAD08BAF-482F-4A96-88C1-5F8BF2633AC2}" srcId="{77C7E62E-D843-4845-8161-215E25013781}" destId="{02400ADC-5985-4E2A-BEA8-D0F512255433}" srcOrd="0" destOrd="0" parTransId="{421EED08-5146-464B-B0E7-4ED5FEE4A397}" sibTransId="{66B31365-7D12-466D-A36A-E81FEF41633E}"/>
    <dgm:cxn modelId="{A013E4C5-73E8-4680-9F13-8AF308AE87D8}" srcId="{77C7E62E-D843-4845-8161-215E25013781}" destId="{466CC9C1-C8DE-4036-B067-29DF495DEF88}" srcOrd="5" destOrd="0" parTransId="{606FBCE9-86A2-4C0B-AE45-085A1F12B1BF}" sibTransId="{7AB3BFB7-A690-4FAB-9B0A-4FDC35D843A6}"/>
    <dgm:cxn modelId="{2D7910CA-B8A3-42CD-AAC6-DD7A649E57F0}" type="presOf" srcId="{466CC9C1-C8DE-4036-B067-29DF495DEF88}" destId="{1A8CFFCB-47DE-4CE0-BA67-283A49524A29}" srcOrd="0" destOrd="0" presId="urn:microsoft.com/office/officeart/2005/8/layout/radial5"/>
    <dgm:cxn modelId="{046F89CA-1E36-439D-8F5B-D1A1EBA501D9}" type="presOf" srcId="{421EED08-5146-464B-B0E7-4ED5FEE4A397}" destId="{F73CCE4E-3D10-46EE-9FD7-73B2634FB385}" srcOrd="1" destOrd="0" presId="urn:microsoft.com/office/officeart/2005/8/layout/radial5"/>
    <dgm:cxn modelId="{5D7E9AD9-2D2B-44E4-B821-4F431DBACE0E}" srcId="{4225EF3C-5614-4BB3-9CC4-F08308DB4A47}" destId="{77C7E62E-D843-4845-8161-215E25013781}" srcOrd="0" destOrd="0" parTransId="{B362E210-E770-4E6B-BBC9-646A921C6BF6}" sibTransId="{113FA915-C665-4A9F-9F6C-1BD18839D57F}"/>
    <dgm:cxn modelId="{E7869DF6-EF25-4296-9B13-5E826F2F6742}" type="presOf" srcId="{5BE344EA-A334-4288-B5AF-B961E3D85F8A}" destId="{DEEEC4F9-AC70-47D3-8304-3C92707AFBEF}" srcOrd="0" destOrd="0" presId="urn:microsoft.com/office/officeart/2005/8/layout/radial5"/>
    <dgm:cxn modelId="{995CD2F7-3E50-4AD8-BFC2-9DDBA3617AFA}" type="presOf" srcId="{4225EF3C-5614-4BB3-9CC4-F08308DB4A47}" destId="{D5CC07C1-7200-4FFF-9E15-F11C9C87CBB7}" srcOrd="0" destOrd="0" presId="urn:microsoft.com/office/officeart/2005/8/layout/radial5"/>
    <dgm:cxn modelId="{D5C567FA-EA73-44E3-8FD8-4B3B59343D8A}" srcId="{77C7E62E-D843-4845-8161-215E25013781}" destId="{B5E2F7B5-34D0-4AFE-AB8D-9A5C98088627}" srcOrd="2" destOrd="0" parTransId="{5BE344EA-A334-4288-B5AF-B961E3D85F8A}" sibTransId="{4FF518CB-EAD8-4EB6-B338-3B48A8079600}"/>
    <dgm:cxn modelId="{D4FA4946-F3B1-42BA-9436-505D04FDCC7E}" type="presParOf" srcId="{D5CC07C1-7200-4FFF-9E15-F11C9C87CBB7}" destId="{7C0F4EFD-3CF7-474E-8591-9334B2C42E9B}" srcOrd="0" destOrd="0" presId="urn:microsoft.com/office/officeart/2005/8/layout/radial5"/>
    <dgm:cxn modelId="{84DE31BF-380B-4DF3-96F8-7D610F915490}" type="presParOf" srcId="{D5CC07C1-7200-4FFF-9E15-F11C9C87CBB7}" destId="{CAC0330A-B307-4862-B1E3-132A6487B416}" srcOrd="1" destOrd="0" presId="urn:microsoft.com/office/officeart/2005/8/layout/radial5"/>
    <dgm:cxn modelId="{AEEFB704-C976-4009-A6EF-300479D1EB86}" type="presParOf" srcId="{CAC0330A-B307-4862-B1E3-132A6487B416}" destId="{F73CCE4E-3D10-46EE-9FD7-73B2634FB385}" srcOrd="0" destOrd="0" presId="urn:microsoft.com/office/officeart/2005/8/layout/radial5"/>
    <dgm:cxn modelId="{4CECB88C-A892-492E-B472-33F281104D80}" type="presParOf" srcId="{D5CC07C1-7200-4FFF-9E15-F11C9C87CBB7}" destId="{3DDDEEF6-5FC6-49F7-A74D-C5EAE69A878A}" srcOrd="2" destOrd="0" presId="urn:microsoft.com/office/officeart/2005/8/layout/radial5"/>
    <dgm:cxn modelId="{F4DF8D8B-8781-4AF2-97A0-77BC74EA9536}" type="presParOf" srcId="{D5CC07C1-7200-4FFF-9E15-F11C9C87CBB7}" destId="{D16DBE7A-2052-4338-AE65-2B0B2368DD61}" srcOrd="3" destOrd="0" presId="urn:microsoft.com/office/officeart/2005/8/layout/radial5"/>
    <dgm:cxn modelId="{82ABE9E1-F771-4655-94C9-BA06F385373D}" type="presParOf" srcId="{D16DBE7A-2052-4338-AE65-2B0B2368DD61}" destId="{9DC82531-EFB1-4618-AF48-C74CFE5D1018}" srcOrd="0" destOrd="0" presId="urn:microsoft.com/office/officeart/2005/8/layout/radial5"/>
    <dgm:cxn modelId="{FE1349EC-F230-4FC7-917C-665663C01F91}" type="presParOf" srcId="{D5CC07C1-7200-4FFF-9E15-F11C9C87CBB7}" destId="{75ACCF54-DB9A-4DFB-8E3E-B15BF4ECB386}" srcOrd="4" destOrd="0" presId="urn:microsoft.com/office/officeart/2005/8/layout/radial5"/>
    <dgm:cxn modelId="{F24347FF-74B3-4568-99AE-8887ABBC93F3}" type="presParOf" srcId="{D5CC07C1-7200-4FFF-9E15-F11C9C87CBB7}" destId="{DEEEC4F9-AC70-47D3-8304-3C92707AFBEF}" srcOrd="5" destOrd="0" presId="urn:microsoft.com/office/officeart/2005/8/layout/radial5"/>
    <dgm:cxn modelId="{D5C14FE5-C20E-44D9-A514-14651835F8D8}" type="presParOf" srcId="{DEEEC4F9-AC70-47D3-8304-3C92707AFBEF}" destId="{79CB3D4C-6803-419F-97B3-22C3B008A91B}" srcOrd="0" destOrd="0" presId="urn:microsoft.com/office/officeart/2005/8/layout/radial5"/>
    <dgm:cxn modelId="{EE19FD2E-C1C1-4FA0-A9C6-8D5215128E33}" type="presParOf" srcId="{D5CC07C1-7200-4FFF-9E15-F11C9C87CBB7}" destId="{FC5704D2-78E7-4680-8B78-C137D9C024C6}" srcOrd="6" destOrd="0" presId="urn:microsoft.com/office/officeart/2005/8/layout/radial5"/>
    <dgm:cxn modelId="{5C7FEBBD-EAF5-41E0-A074-C072E3F1DA46}" type="presParOf" srcId="{D5CC07C1-7200-4FFF-9E15-F11C9C87CBB7}" destId="{A98619C0-3EFF-4537-8DC2-86330094FED1}" srcOrd="7" destOrd="0" presId="urn:microsoft.com/office/officeart/2005/8/layout/radial5"/>
    <dgm:cxn modelId="{DFB84EB8-36BA-41EB-BC5B-8E4BBC9E9122}" type="presParOf" srcId="{A98619C0-3EFF-4537-8DC2-86330094FED1}" destId="{57815575-D94C-4577-9F07-185359199DDB}" srcOrd="0" destOrd="0" presId="urn:microsoft.com/office/officeart/2005/8/layout/radial5"/>
    <dgm:cxn modelId="{07CD8663-3E28-4679-82C4-17C71CDF57E4}" type="presParOf" srcId="{D5CC07C1-7200-4FFF-9E15-F11C9C87CBB7}" destId="{338062C4-5B33-439B-B005-BE8CE18C4329}" srcOrd="8" destOrd="0" presId="urn:microsoft.com/office/officeart/2005/8/layout/radial5"/>
    <dgm:cxn modelId="{5185E6BF-3E5F-4943-8DBD-59A981DB79B3}" type="presParOf" srcId="{D5CC07C1-7200-4FFF-9E15-F11C9C87CBB7}" destId="{9E099C0F-99C4-4028-A87A-F3132A3F2073}" srcOrd="9" destOrd="0" presId="urn:microsoft.com/office/officeart/2005/8/layout/radial5"/>
    <dgm:cxn modelId="{F197875E-F1B1-465C-BF0B-E7AECAD20F66}" type="presParOf" srcId="{9E099C0F-99C4-4028-A87A-F3132A3F2073}" destId="{F6F88D4E-67F4-4273-A70F-B408ED0472DB}" srcOrd="0" destOrd="0" presId="urn:microsoft.com/office/officeart/2005/8/layout/radial5"/>
    <dgm:cxn modelId="{AC8BC69B-63FC-4290-A92D-113BF9572F2C}" type="presParOf" srcId="{D5CC07C1-7200-4FFF-9E15-F11C9C87CBB7}" destId="{CA1676BC-BF14-42AD-8DDC-AB357CEBA675}" srcOrd="10" destOrd="0" presId="urn:microsoft.com/office/officeart/2005/8/layout/radial5"/>
    <dgm:cxn modelId="{ABD03351-EB23-407C-98FA-F6B6E9C45ADE}" type="presParOf" srcId="{D5CC07C1-7200-4FFF-9E15-F11C9C87CBB7}" destId="{DD6D06AE-AF07-49C7-B5FF-47D8C32250C2}" srcOrd="11" destOrd="0" presId="urn:microsoft.com/office/officeart/2005/8/layout/radial5"/>
    <dgm:cxn modelId="{B2986AAA-B483-4362-BD4C-099416B3279E}" type="presParOf" srcId="{DD6D06AE-AF07-49C7-B5FF-47D8C32250C2}" destId="{E34C567E-9C8C-43E5-BDBB-D149C82746DB}" srcOrd="0" destOrd="0" presId="urn:microsoft.com/office/officeart/2005/8/layout/radial5"/>
    <dgm:cxn modelId="{811DFCEE-1D4F-42AA-B7FF-3C321BD2AC6B}" type="presParOf" srcId="{D5CC07C1-7200-4FFF-9E15-F11C9C87CBB7}" destId="{1A8CFFCB-47DE-4CE0-BA67-283A49524A29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F9055CF-8DEB-4A02-949A-DE72B6AC5D37}" type="doc">
      <dgm:prSet loTypeId="urn:microsoft.com/office/officeart/2005/8/layout/hList6" loCatId="list" qsTypeId="urn:microsoft.com/office/officeart/2005/8/quickstyle/simple3#1" qsCatId="simple" csTypeId="urn:microsoft.com/office/officeart/2005/8/colors/accent1_2#1" csCatId="accent1" phldr="1"/>
      <dgm:spPr/>
      <dgm:t>
        <a:bodyPr rtlCol="0"/>
        <a:lstStyle/>
        <a:p>
          <a:pPr rtl="0"/>
          <a:endParaRPr lang="en-US"/>
        </a:p>
      </dgm:t>
    </dgm:pt>
    <dgm:pt modelId="{082E8A29-955A-4C7C-A174-3E9DCD4DC89B}">
      <dgm:prSet phldrT="[Text]"/>
      <dgm:spPr>
        <a:solidFill>
          <a:srgbClr val="61953D"/>
        </a:solidFill>
      </dgm:spPr>
      <dgm:t>
        <a:bodyPr rtlCol="0"/>
        <a:lstStyle/>
        <a:p>
          <a:pPr rtl="0"/>
          <a:r>
            <a:rPr lang="cs-CZ" b="1" u="none" strike="noStrike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Rychlý nárůst elektroodpadu</a:t>
          </a:r>
          <a:endParaRPr lang="cs-CZ" noProof="0" dirty="0"/>
        </a:p>
      </dgm:t>
    </dgm:pt>
    <dgm:pt modelId="{BA7938E6-8DFA-40B7-B4C4-EACC6D85FC31}" type="parTrans" cxnId="{2986897A-7787-444F-B6C8-41F3823EF3C1}">
      <dgm:prSet/>
      <dgm:spPr/>
      <dgm:t>
        <a:bodyPr rtlCol="0"/>
        <a:lstStyle/>
        <a:p>
          <a:pPr rtl="0"/>
          <a:endParaRPr lang="en-US"/>
        </a:p>
      </dgm:t>
    </dgm:pt>
    <dgm:pt modelId="{C2176686-D23E-48EB-9D1B-1A1B46236638}" type="sibTrans" cxnId="{2986897A-7787-444F-B6C8-41F3823EF3C1}">
      <dgm:prSet/>
      <dgm:spPr/>
      <dgm:t>
        <a:bodyPr rtlCol="0"/>
        <a:lstStyle/>
        <a:p>
          <a:pPr rtl="0"/>
          <a:endParaRPr lang="en-US"/>
        </a:p>
      </dgm:t>
    </dgm:pt>
    <dgm:pt modelId="{B6E26FFC-9977-4BBC-BEC7-3D6B63754E52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 rtlCol="0"/>
        <a:lstStyle/>
        <a:p>
          <a:pPr rtl="0"/>
          <a:r>
            <a:rPr lang="cs-CZ" b="1" u="none" strike="noStrike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Ztráta vzácných surovin</a:t>
          </a:r>
          <a:endParaRPr lang="cs-CZ" noProof="0" dirty="0"/>
        </a:p>
      </dgm:t>
    </dgm:pt>
    <dgm:pt modelId="{5CEFBD89-2F4F-4B51-A98A-0F3C86494166}" type="parTrans" cxnId="{17E73148-9C08-4999-B21E-F3C5A0E3FC0C}">
      <dgm:prSet/>
      <dgm:spPr/>
      <dgm:t>
        <a:bodyPr rtlCol="0"/>
        <a:lstStyle/>
        <a:p>
          <a:pPr rtl="0"/>
          <a:endParaRPr lang="en-US"/>
        </a:p>
      </dgm:t>
    </dgm:pt>
    <dgm:pt modelId="{48634C00-2335-4923-9072-EB7482323D9C}" type="sibTrans" cxnId="{17E73148-9C08-4999-B21E-F3C5A0E3FC0C}">
      <dgm:prSet/>
      <dgm:spPr/>
      <dgm:t>
        <a:bodyPr rtlCol="0"/>
        <a:lstStyle/>
        <a:p>
          <a:pPr rtl="0"/>
          <a:endParaRPr lang="en-US"/>
        </a:p>
      </dgm:t>
    </dgm:pt>
    <dgm:pt modelId="{6D0E5D9F-7263-4526-A227-51301233F549}">
      <dgm:prSet phldrT="[Text]"/>
      <dgm:spPr>
        <a:solidFill>
          <a:schemeClr val="accent6">
            <a:lumMod val="40000"/>
            <a:lumOff val="60000"/>
          </a:schemeClr>
        </a:solidFill>
      </dgm:spPr>
      <dgm:t>
        <a:bodyPr rtlCol="0"/>
        <a:lstStyle/>
        <a:p>
          <a:pPr rtl="0"/>
          <a:r>
            <a:rPr lang="cs-CZ" b="1" u="none" strike="noStrike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Toxická zátěž</a:t>
          </a:r>
          <a:endParaRPr lang="cs-CZ" noProof="0" dirty="0"/>
        </a:p>
      </dgm:t>
    </dgm:pt>
    <dgm:pt modelId="{23416D07-25F8-426C-BC65-639E6BCF4D6D}" type="parTrans" cxnId="{C8C462C6-33A3-4E8B-91FE-36DBE92F1C4A}">
      <dgm:prSet/>
      <dgm:spPr/>
      <dgm:t>
        <a:bodyPr rtlCol="0"/>
        <a:lstStyle/>
        <a:p>
          <a:pPr rtl="0"/>
          <a:endParaRPr lang="en-US"/>
        </a:p>
      </dgm:t>
    </dgm:pt>
    <dgm:pt modelId="{DE289E29-1989-4D8E-8AA6-F030105B3F13}" type="sibTrans" cxnId="{C8C462C6-33A3-4E8B-91FE-36DBE92F1C4A}">
      <dgm:prSet/>
      <dgm:spPr/>
      <dgm:t>
        <a:bodyPr rtlCol="0"/>
        <a:lstStyle/>
        <a:p>
          <a:pPr rtl="0"/>
          <a:endParaRPr lang="en-US"/>
        </a:p>
      </dgm:t>
    </dgm:pt>
    <dgm:pt modelId="{E5E95E82-EF79-43CA-AA86-43B0E1CBCD3F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 rtlCol="0"/>
        <a:lstStyle/>
        <a:p>
          <a:pPr rtl="0"/>
          <a:r>
            <a:rPr lang="cs-CZ" b="1" u="none" strike="noStrike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Požáry</a:t>
          </a:r>
          <a:endParaRPr lang="cs-CZ" noProof="0" dirty="0"/>
        </a:p>
      </dgm:t>
    </dgm:pt>
    <dgm:pt modelId="{FD76A3AE-1B6C-45A0-8E84-63160283749F}" type="parTrans" cxnId="{A76240AD-13F6-40C0-BD9B-102D5EC0AE51}">
      <dgm:prSet/>
      <dgm:spPr/>
      <dgm:t>
        <a:bodyPr rtlCol="0"/>
        <a:lstStyle/>
        <a:p>
          <a:pPr rtl="0"/>
          <a:endParaRPr lang="en-US"/>
        </a:p>
      </dgm:t>
    </dgm:pt>
    <dgm:pt modelId="{BF76010C-5523-4E13-B3E7-886DCE6AEBD4}" type="sibTrans" cxnId="{A76240AD-13F6-40C0-BD9B-102D5EC0AE51}">
      <dgm:prSet/>
      <dgm:spPr/>
      <dgm:t>
        <a:bodyPr rtlCol="0"/>
        <a:lstStyle/>
        <a:p>
          <a:pPr rtl="0"/>
          <a:endParaRPr lang="en-US"/>
        </a:p>
      </dgm:t>
    </dgm:pt>
    <dgm:pt modelId="{6F1872F4-A030-4D64-A17C-72EA1ABBD62E}" type="pres">
      <dgm:prSet presAssocID="{CF9055CF-8DEB-4A02-949A-DE72B6AC5D37}" presName="Name0" presStyleCnt="0">
        <dgm:presLayoutVars>
          <dgm:dir/>
          <dgm:resizeHandles val="exact"/>
        </dgm:presLayoutVars>
      </dgm:prSet>
      <dgm:spPr/>
    </dgm:pt>
    <dgm:pt modelId="{98302F07-D6A9-46A5-9807-EBF6C9F5B2DD}" type="pres">
      <dgm:prSet presAssocID="{082E8A29-955A-4C7C-A174-3E9DCD4DC89B}" presName="node" presStyleLbl="node1" presStyleIdx="0" presStyleCnt="4">
        <dgm:presLayoutVars>
          <dgm:bulletEnabled val="1"/>
        </dgm:presLayoutVars>
      </dgm:prSet>
      <dgm:spPr/>
    </dgm:pt>
    <dgm:pt modelId="{6681DF6F-8E98-430C-9A87-14BEC6C3269E}" type="pres">
      <dgm:prSet presAssocID="{C2176686-D23E-48EB-9D1B-1A1B46236638}" presName="sibTrans" presStyleCnt="0"/>
      <dgm:spPr/>
    </dgm:pt>
    <dgm:pt modelId="{DAD9059A-916A-4916-A2A8-B42491568DD3}" type="pres">
      <dgm:prSet presAssocID="{B6E26FFC-9977-4BBC-BEC7-3D6B63754E52}" presName="node" presStyleLbl="node1" presStyleIdx="1" presStyleCnt="4">
        <dgm:presLayoutVars>
          <dgm:bulletEnabled val="1"/>
        </dgm:presLayoutVars>
      </dgm:prSet>
      <dgm:spPr/>
    </dgm:pt>
    <dgm:pt modelId="{39AEACD1-F8CF-4528-8379-DAA829B3790B}" type="pres">
      <dgm:prSet presAssocID="{48634C00-2335-4923-9072-EB7482323D9C}" presName="sibTrans" presStyleCnt="0"/>
      <dgm:spPr/>
    </dgm:pt>
    <dgm:pt modelId="{25A33852-3C4B-4406-8856-3A4D6201948C}" type="pres">
      <dgm:prSet presAssocID="{6D0E5D9F-7263-4526-A227-51301233F549}" presName="node" presStyleLbl="node1" presStyleIdx="2" presStyleCnt="4">
        <dgm:presLayoutVars>
          <dgm:bulletEnabled val="1"/>
        </dgm:presLayoutVars>
      </dgm:prSet>
      <dgm:spPr/>
    </dgm:pt>
    <dgm:pt modelId="{562EDDC3-60FD-463F-A6DB-A597D604B642}" type="pres">
      <dgm:prSet presAssocID="{DE289E29-1989-4D8E-8AA6-F030105B3F13}" presName="sibTrans" presStyleCnt="0"/>
      <dgm:spPr/>
    </dgm:pt>
    <dgm:pt modelId="{86146B22-5360-4D1B-AC91-3378F10134EE}" type="pres">
      <dgm:prSet presAssocID="{E5E95E82-EF79-43CA-AA86-43B0E1CBCD3F}" presName="node" presStyleLbl="node1" presStyleIdx="3" presStyleCnt="4">
        <dgm:presLayoutVars>
          <dgm:bulletEnabled val="1"/>
        </dgm:presLayoutVars>
      </dgm:prSet>
      <dgm:spPr/>
    </dgm:pt>
  </dgm:ptLst>
  <dgm:cxnLst>
    <dgm:cxn modelId="{0676BA07-1135-49D0-993A-27A9F99FC0CD}" type="presOf" srcId="{B6E26FFC-9977-4BBC-BEC7-3D6B63754E52}" destId="{DAD9059A-916A-4916-A2A8-B42491568DD3}" srcOrd="0" destOrd="0" presId="urn:microsoft.com/office/officeart/2005/8/layout/hList6"/>
    <dgm:cxn modelId="{5351B217-259B-4E6A-85F5-2E408BEB0764}" type="presOf" srcId="{082E8A29-955A-4C7C-A174-3E9DCD4DC89B}" destId="{98302F07-D6A9-46A5-9807-EBF6C9F5B2DD}" srcOrd="0" destOrd="0" presId="urn:microsoft.com/office/officeart/2005/8/layout/hList6"/>
    <dgm:cxn modelId="{77BD0D2D-7C4E-49B3-9A72-0FD33F32D294}" type="presOf" srcId="{6D0E5D9F-7263-4526-A227-51301233F549}" destId="{25A33852-3C4B-4406-8856-3A4D6201948C}" srcOrd="0" destOrd="0" presId="urn:microsoft.com/office/officeart/2005/8/layout/hList6"/>
    <dgm:cxn modelId="{17E73148-9C08-4999-B21E-F3C5A0E3FC0C}" srcId="{CF9055CF-8DEB-4A02-949A-DE72B6AC5D37}" destId="{B6E26FFC-9977-4BBC-BEC7-3D6B63754E52}" srcOrd="1" destOrd="0" parTransId="{5CEFBD89-2F4F-4B51-A98A-0F3C86494166}" sibTransId="{48634C00-2335-4923-9072-EB7482323D9C}"/>
    <dgm:cxn modelId="{2986897A-7787-444F-B6C8-41F3823EF3C1}" srcId="{CF9055CF-8DEB-4A02-949A-DE72B6AC5D37}" destId="{082E8A29-955A-4C7C-A174-3E9DCD4DC89B}" srcOrd="0" destOrd="0" parTransId="{BA7938E6-8DFA-40B7-B4C4-EACC6D85FC31}" sibTransId="{C2176686-D23E-48EB-9D1B-1A1B46236638}"/>
    <dgm:cxn modelId="{A76240AD-13F6-40C0-BD9B-102D5EC0AE51}" srcId="{CF9055CF-8DEB-4A02-949A-DE72B6AC5D37}" destId="{E5E95E82-EF79-43CA-AA86-43B0E1CBCD3F}" srcOrd="3" destOrd="0" parTransId="{FD76A3AE-1B6C-45A0-8E84-63160283749F}" sibTransId="{BF76010C-5523-4E13-B3E7-886DCE6AEBD4}"/>
    <dgm:cxn modelId="{C8C462C6-33A3-4E8B-91FE-36DBE92F1C4A}" srcId="{CF9055CF-8DEB-4A02-949A-DE72B6AC5D37}" destId="{6D0E5D9F-7263-4526-A227-51301233F549}" srcOrd="2" destOrd="0" parTransId="{23416D07-25F8-426C-BC65-639E6BCF4D6D}" sibTransId="{DE289E29-1989-4D8E-8AA6-F030105B3F13}"/>
    <dgm:cxn modelId="{2FA258D4-5B38-426D-B0D7-CD8F217A1137}" type="presOf" srcId="{E5E95E82-EF79-43CA-AA86-43B0E1CBCD3F}" destId="{86146B22-5360-4D1B-AC91-3378F10134EE}" srcOrd="0" destOrd="0" presId="urn:microsoft.com/office/officeart/2005/8/layout/hList6"/>
    <dgm:cxn modelId="{24179AE2-AA7E-4702-A358-E95F80152CCA}" type="presOf" srcId="{CF9055CF-8DEB-4A02-949A-DE72B6AC5D37}" destId="{6F1872F4-A030-4D64-A17C-72EA1ABBD62E}" srcOrd="0" destOrd="0" presId="urn:microsoft.com/office/officeart/2005/8/layout/hList6"/>
    <dgm:cxn modelId="{D4055BC1-25B1-4CD1-BF08-20C154FADF73}" type="presParOf" srcId="{6F1872F4-A030-4D64-A17C-72EA1ABBD62E}" destId="{98302F07-D6A9-46A5-9807-EBF6C9F5B2DD}" srcOrd="0" destOrd="0" presId="urn:microsoft.com/office/officeart/2005/8/layout/hList6"/>
    <dgm:cxn modelId="{584E2F3E-994B-49B2-AD46-0E8D6E4A468B}" type="presParOf" srcId="{6F1872F4-A030-4D64-A17C-72EA1ABBD62E}" destId="{6681DF6F-8E98-430C-9A87-14BEC6C3269E}" srcOrd="1" destOrd="0" presId="urn:microsoft.com/office/officeart/2005/8/layout/hList6"/>
    <dgm:cxn modelId="{FD54A181-98DF-439C-9CA4-93CD1333DEC4}" type="presParOf" srcId="{6F1872F4-A030-4D64-A17C-72EA1ABBD62E}" destId="{DAD9059A-916A-4916-A2A8-B42491568DD3}" srcOrd="2" destOrd="0" presId="urn:microsoft.com/office/officeart/2005/8/layout/hList6"/>
    <dgm:cxn modelId="{B910F504-589D-4168-B820-FECB0EF26955}" type="presParOf" srcId="{6F1872F4-A030-4D64-A17C-72EA1ABBD62E}" destId="{39AEACD1-F8CF-4528-8379-DAA829B3790B}" srcOrd="3" destOrd="0" presId="urn:microsoft.com/office/officeart/2005/8/layout/hList6"/>
    <dgm:cxn modelId="{AEDC4C6E-DC7C-4364-8563-E748313EFA17}" type="presParOf" srcId="{6F1872F4-A030-4D64-A17C-72EA1ABBD62E}" destId="{25A33852-3C4B-4406-8856-3A4D6201948C}" srcOrd="4" destOrd="0" presId="urn:microsoft.com/office/officeart/2005/8/layout/hList6"/>
    <dgm:cxn modelId="{CBF7D188-2B16-4153-AEAE-C484C833188A}" type="presParOf" srcId="{6F1872F4-A030-4D64-A17C-72EA1ABBD62E}" destId="{562EDDC3-60FD-463F-A6DB-A597D604B642}" srcOrd="5" destOrd="0" presId="urn:microsoft.com/office/officeart/2005/8/layout/hList6"/>
    <dgm:cxn modelId="{A7220034-7FD2-4082-91F9-5EDDE0F524D0}" type="presParOf" srcId="{6F1872F4-A030-4D64-A17C-72EA1ABBD62E}" destId="{86146B22-5360-4D1B-AC91-3378F10134EE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0F4EFD-3CF7-474E-8591-9334B2C42E9B}">
      <dsp:nvSpPr>
        <dsp:cNvPr id="0" name=""/>
        <dsp:cNvSpPr/>
      </dsp:nvSpPr>
      <dsp:spPr>
        <a:xfrm>
          <a:off x="1787213" y="1726466"/>
          <a:ext cx="1044429" cy="1044429"/>
        </a:xfrm>
        <a:prstGeom prst="ellipse">
          <a:avLst/>
        </a:prstGeom>
        <a:solidFill>
          <a:srgbClr val="92D05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11 980 sběrných míst</a:t>
          </a:r>
        </a:p>
      </dsp:txBody>
      <dsp:txXfrm>
        <a:off x="1940166" y="1879419"/>
        <a:ext cx="738523" cy="738523"/>
      </dsp:txXfrm>
    </dsp:sp>
    <dsp:sp modelId="{CAC0330A-B307-4862-B1E3-132A6487B416}">
      <dsp:nvSpPr>
        <dsp:cNvPr id="0" name=""/>
        <dsp:cNvSpPr/>
      </dsp:nvSpPr>
      <dsp:spPr>
        <a:xfrm rot="16200000">
          <a:off x="2198666" y="1362340"/>
          <a:ext cx="221523" cy="322823"/>
        </a:xfrm>
        <a:prstGeom prst="rightArrow">
          <a:avLst>
            <a:gd name="adj1" fmla="val 60000"/>
            <a:gd name="adj2" fmla="val 50000"/>
          </a:avLst>
        </a:prstGeom>
        <a:solidFill>
          <a:srgbClr val="99FF33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200" b="1" kern="12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2231895" y="1460134"/>
        <a:ext cx="155066" cy="193693"/>
      </dsp:txXfrm>
    </dsp:sp>
    <dsp:sp modelId="{3DDDEEF6-5FC6-49F7-A74D-C5EAE69A878A}">
      <dsp:nvSpPr>
        <dsp:cNvPr id="0" name=""/>
        <dsp:cNvSpPr/>
      </dsp:nvSpPr>
      <dsp:spPr>
        <a:xfrm>
          <a:off x="1656659" y="2960"/>
          <a:ext cx="1305537" cy="1305537"/>
        </a:xfrm>
        <a:prstGeom prst="ellipse">
          <a:avLst/>
        </a:prstGeom>
        <a:solidFill>
          <a:srgbClr val="99FF33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b="1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3 996 škol</a:t>
          </a:r>
        </a:p>
      </dsp:txBody>
      <dsp:txXfrm>
        <a:off x="1847850" y="194151"/>
        <a:ext cx="923155" cy="923155"/>
      </dsp:txXfrm>
    </dsp:sp>
    <dsp:sp modelId="{D16DBE7A-2052-4338-AE65-2B0B2368DD61}">
      <dsp:nvSpPr>
        <dsp:cNvPr id="0" name=""/>
        <dsp:cNvSpPr/>
      </dsp:nvSpPr>
      <dsp:spPr>
        <a:xfrm rot="19800000">
          <a:off x="2826473" y="1724804"/>
          <a:ext cx="221523" cy="3228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351709"/>
            <a:satOff val="-3484"/>
            <a:lumOff val="-23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200" b="1" kern="12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2830925" y="1805983"/>
        <a:ext cx="155066" cy="193693"/>
      </dsp:txXfrm>
    </dsp:sp>
    <dsp:sp modelId="{75ACCF54-DB9A-4DFB-8E3E-B15BF4ECB386}">
      <dsp:nvSpPr>
        <dsp:cNvPr id="0" name=""/>
        <dsp:cNvSpPr/>
      </dsp:nvSpPr>
      <dsp:spPr>
        <a:xfrm>
          <a:off x="3036196" y="799436"/>
          <a:ext cx="1305537" cy="1305537"/>
        </a:xfrm>
        <a:prstGeom prst="ellipse">
          <a:avLst/>
        </a:prstGeom>
        <a:solidFill>
          <a:schemeClr val="accent5">
            <a:hueOff val="-1351709"/>
            <a:satOff val="-3484"/>
            <a:lumOff val="-23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b="1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2 873 prodejců a servisů</a:t>
          </a:r>
        </a:p>
      </dsp:txBody>
      <dsp:txXfrm>
        <a:off x="3227387" y="990627"/>
        <a:ext cx="923155" cy="923155"/>
      </dsp:txXfrm>
    </dsp:sp>
    <dsp:sp modelId="{DEEEC4F9-AC70-47D3-8304-3C92707AFBEF}">
      <dsp:nvSpPr>
        <dsp:cNvPr id="0" name=""/>
        <dsp:cNvSpPr/>
      </dsp:nvSpPr>
      <dsp:spPr>
        <a:xfrm rot="1800000">
          <a:off x="2826473" y="2449734"/>
          <a:ext cx="221523" cy="3228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2703417"/>
            <a:satOff val="-6968"/>
            <a:lumOff val="-470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200" b="1" kern="12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2830925" y="2497685"/>
        <a:ext cx="155066" cy="193693"/>
      </dsp:txXfrm>
    </dsp:sp>
    <dsp:sp modelId="{FC5704D2-78E7-4680-8B78-C137D9C024C6}">
      <dsp:nvSpPr>
        <dsp:cNvPr id="0" name=""/>
        <dsp:cNvSpPr/>
      </dsp:nvSpPr>
      <dsp:spPr>
        <a:xfrm>
          <a:off x="3036196" y="2392388"/>
          <a:ext cx="1305537" cy="1305537"/>
        </a:xfrm>
        <a:prstGeom prst="ellipse">
          <a:avLst/>
        </a:prstGeom>
        <a:solidFill>
          <a:schemeClr val="accent5">
            <a:hueOff val="-2703417"/>
            <a:satOff val="-6968"/>
            <a:lumOff val="-470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b="1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1 803 SDH</a:t>
          </a:r>
        </a:p>
      </dsp:txBody>
      <dsp:txXfrm>
        <a:off x="3227387" y="2583579"/>
        <a:ext cx="923155" cy="923155"/>
      </dsp:txXfrm>
    </dsp:sp>
    <dsp:sp modelId="{A98619C0-3EFF-4537-8DC2-86330094FED1}">
      <dsp:nvSpPr>
        <dsp:cNvPr id="0" name=""/>
        <dsp:cNvSpPr/>
      </dsp:nvSpPr>
      <dsp:spPr>
        <a:xfrm rot="5400000">
          <a:off x="2198666" y="2812199"/>
          <a:ext cx="221523" cy="3228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4055126"/>
            <a:satOff val="-10451"/>
            <a:lumOff val="-705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200" b="1" kern="12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2231895" y="2843536"/>
        <a:ext cx="155066" cy="193693"/>
      </dsp:txXfrm>
    </dsp:sp>
    <dsp:sp modelId="{338062C4-5B33-439B-B005-BE8CE18C4329}">
      <dsp:nvSpPr>
        <dsp:cNvPr id="0" name=""/>
        <dsp:cNvSpPr/>
      </dsp:nvSpPr>
      <dsp:spPr>
        <a:xfrm>
          <a:off x="1656659" y="3188864"/>
          <a:ext cx="1305537" cy="1305537"/>
        </a:xfrm>
        <a:prstGeom prst="ellipse">
          <a:avLst/>
        </a:prstGeom>
        <a:solidFill>
          <a:schemeClr val="accent5">
            <a:hueOff val="-4055126"/>
            <a:satOff val="-10451"/>
            <a:lumOff val="-705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b="1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1 556 sběrných dvorů, 3 500 kontejnerů</a:t>
          </a:r>
        </a:p>
      </dsp:txBody>
      <dsp:txXfrm>
        <a:off x="1847850" y="3380055"/>
        <a:ext cx="923155" cy="923155"/>
      </dsp:txXfrm>
    </dsp:sp>
    <dsp:sp modelId="{9E099C0F-99C4-4028-A87A-F3132A3F2073}">
      <dsp:nvSpPr>
        <dsp:cNvPr id="0" name=""/>
        <dsp:cNvSpPr/>
      </dsp:nvSpPr>
      <dsp:spPr>
        <a:xfrm rot="9000000">
          <a:off x="1570858" y="2449734"/>
          <a:ext cx="221523" cy="3228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5406834"/>
            <a:satOff val="-13935"/>
            <a:lumOff val="-941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200" b="1" kern="12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 rot="10800000">
        <a:off x="1632863" y="2497685"/>
        <a:ext cx="155066" cy="193693"/>
      </dsp:txXfrm>
    </dsp:sp>
    <dsp:sp modelId="{CA1676BC-BF14-42AD-8DDC-AB357CEBA675}">
      <dsp:nvSpPr>
        <dsp:cNvPr id="0" name=""/>
        <dsp:cNvSpPr/>
      </dsp:nvSpPr>
      <dsp:spPr>
        <a:xfrm>
          <a:off x="277122" y="2392388"/>
          <a:ext cx="1305537" cy="1305537"/>
        </a:xfrm>
        <a:prstGeom prst="ellipse">
          <a:avLst/>
        </a:prstGeom>
        <a:solidFill>
          <a:schemeClr val="accent5">
            <a:hueOff val="-5406834"/>
            <a:satOff val="-13935"/>
            <a:lumOff val="-941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b="1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1 091 dalších subjektů</a:t>
          </a:r>
        </a:p>
      </dsp:txBody>
      <dsp:txXfrm>
        <a:off x="468313" y="2583579"/>
        <a:ext cx="923155" cy="923155"/>
      </dsp:txXfrm>
    </dsp:sp>
    <dsp:sp modelId="{DD6D06AE-AF07-49C7-B5FF-47D8C32250C2}">
      <dsp:nvSpPr>
        <dsp:cNvPr id="0" name=""/>
        <dsp:cNvSpPr/>
      </dsp:nvSpPr>
      <dsp:spPr>
        <a:xfrm rot="12600000">
          <a:off x="1570858" y="1724804"/>
          <a:ext cx="221523" cy="322823"/>
        </a:xfrm>
        <a:prstGeom prst="rightArrow">
          <a:avLst>
            <a:gd name="adj1" fmla="val 60000"/>
            <a:gd name="adj2" fmla="val 50000"/>
          </a:avLst>
        </a:prstGeom>
        <a:solidFill>
          <a:srgbClr val="CCFF99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200" b="1" kern="1200">
            <a:solidFill>
              <a:schemeClr val="tx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 rot="10800000">
        <a:off x="1632863" y="1805983"/>
        <a:ext cx="155066" cy="193693"/>
      </dsp:txXfrm>
    </dsp:sp>
    <dsp:sp modelId="{1A8CFFCB-47DE-4CE0-BA67-283A49524A29}">
      <dsp:nvSpPr>
        <dsp:cNvPr id="0" name=""/>
        <dsp:cNvSpPr/>
      </dsp:nvSpPr>
      <dsp:spPr>
        <a:xfrm>
          <a:off x="277122" y="799436"/>
          <a:ext cx="1305537" cy="1305537"/>
        </a:xfrm>
        <a:prstGeom prst="ellipse">
          <a:avLst/>
        </a:prstGeom>
        <a:solidFill>
          <a:srgbClr val="CCFF99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b="1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661 kontejnerů na malé spotřebiče</a:t>
          </a:r>
        </a:p>
      </dsp:txBody>
      <dsp:txXfrm>
        <a:off x="468313" y="990627"/>
        <a:ext cx="923155" cy="9231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302F07-D6A9-46A5-9807-EBF6C9F5B2DD}">
      <dsp:nvSpPr>
        <dsp:cNvPr id="0" name=""/>
        <dsp:cNvSpPr/>
      </dsp:nvSpPr>
      <dsp:spPr>
        <a:xfrm rot="16200000">
          <a:off x="-786007" y="788432"/>
          <a:ext cx="3956163" cy="2379298"/>
        </a:xfrm>
        <a:prstGeom prst="flowChartManualOperation">
          <a:avLst/>
        </a:prstGeom>
        <a:solidFill>
          <a:srgbClr val="61953D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0" tIns="0" rIns="162719" bIns="0" numCol="1" spcCol="1270" rtlCol="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b="1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Rychlý nárůst elektroodpadu</a:t>
          </a:r>
          <a:endParaRPr lang="cs-CZ" sz="2600" kern="1200" noProof="0" dirty="0"/>
        </a:p>
      </dsp:txBody>
      <dsp:txXfrm rot="5400000">
        <a:off x="2426" y="791232"/>
        <a:ext cx="2379298" cy="2373697"/>
      </dsp:txXfrm>
    </dsp:sp>
    <dsp:sp modelId="{DAD9059A-916A-4916-A2A8-B42491568DD3}">
      <dsp:nvSpPr>
        <dsp:cNvPr id="0" name=""/>
        <dsp:cNvSpPr/>
      </dsp:nvSpPr>
      <dsp:spPr>
        <a:xfrm rot="16200000">
          <a:off x="1771738" y="788432"/>
          <a:ext cx="3956163" cy="2379298"/>
        </a:xfrm>
        <a:prstGeom prst="flowChartManualOperation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0" tIns="0" rIns="162719" bIns="0" numCol="1" spcCol="1270" rtlCol="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b="1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Ztráta vzácných surovin</a:t>
          </a:r>
          <a:endParaRPr lang="cs-CZ" sz="2600" kern="1200" noProof="0" dirty="0"/>
        </a:p>
      </dsp:txBody>
      <dsp:txXfrm rot="5400000">
        <a:off x="2560171" y="791232"/>
        <a:ext cx="2379298" cy="2373697"/>
      </dsp:txXfrm>
    </dsp:sp>
    <dsp:sp modelId="{25A33852-3C4B-4406-8856-3A4D6201948C}">
      <dsp:nvSpPr>
        <dsp:cNvPr id="0" name=""/>
        <dsp:cNvSpPr/>
      </dsp:nvSpPr>
      <dsp:spPr>
        <a:xfrm rot="16200000">
          <a:off x="4329485" y="788432"/>
          <a:ext cx="3956163" cy="2379298"/>
        </a:xfrm>
        <a:prstGeom prst="flowChartManualOperation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0" tIns="0" rIns="162719" bIns="0" numCol="1" spcCol="1270" rtlCol="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b="1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Toxická zátěž</a:t>
          </a:r>
          <a:endParaRPr lang="cs-CZ" sz="2600" kern="1200" noProof="0" dirty="0"/>
        </a:p>
      </dsp:txBody>
      <dsp:txXfrm rot="5400000">
        <a:off x="5117918" y="791232"/>
        <a:ext cx="2379298" cy="2373697"/>
      </dsp:txXfrm>
    </dsp:sp>
    <dsp:sp modelId="{86146B22-5360-4D1B-AC91-3378F10134EE}">
      <dsp:nvSpPr>
        <dsp:cNvPr id="0" name=""/>
        <dsp:cNvSpPr/>
      </dsp:nvSpPr>
      <dsp:spPr>
        <a:xfrm rot="16200000">
          <a:off x="6887231" y="788432"/>
          <a:ext cx="3956163" cy="2379298"/>
        </a:xfrm>
        <a:prstGeom prst="flowChartManualOperation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0" tIns="0" rIns="162719" bIns="0" numCol="1" spcCol="1270" rtlCol="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b="1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Požáry</a:t>
          </a:r>
          <a:endParaRPr lang="cs-CZ" sz="2600" kern="1200" noProof="0" dirty="0"/>
        </a:p>
      </dsp:txBody>
      <dsp:txXfrm rot="5400000">
        <a:off x="7675664" y="791232"/>
        <a:ext cx="2379298" cy="23736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325608-3BF9-4226-B210-FFD50D6D37DC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25B744-257C-435E-8051-45858D10C19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7538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ED491D0-8E1B-49C7-849B-A28568D94497}" type="slidenum">
              <a:rPr lang="cs-CZ" smtClean="0"/>
              <a:t>18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30324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 </a:t>
            </a:r>
          </a:p>
          <a:p>
            <a:endParaRPr lang="cs-CZ" sz="1200" b="1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cs-CZ" smtClean="0"/>
              <a:t>19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49939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78372-3832-FBE3-9717-28AD5C63C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C3F54035-DC86-B3FC-A3C1-793476C629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34B18852-C85F-8AEB-E389-9AFED52E38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b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CC90DDA-C022-1DFC-83ED-5FA1411C20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cs-CZ" smtClean="0"/>
              <a:t>20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91318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ED491D0-8E1B-49C7-849B-A28568D94497}" type="slidenum">
              <a:rPr lang="cs-CZ" smtClean="0"/>
              <a:t>21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382128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ED491D0-8E1B-49C7-849B-A28568D94497}" type="slidenum">
              <a:rPr lang="cs-CZ" smtClean="0"/>
              <a:t>22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291431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5751D-1954-0015-394E-38E4FCA5D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85588B69-860D-1426-8687-25B3ACBB16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6BE5C9D6-A144-3B53-2953-25A501E4AF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14444C4-23ED-3138-907F-1EB6C29695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ED491D0-8E1B-49C7-849B-A28568D94497}" type="slidenum">
              <a:rPr lang="cs-CZ" smtClean="0"/>
              <a:t>23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921686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ED491D0-8E1B-49C7-849B-A28568D94497}" type="slidenum">
              <a:rPr lang="cs-CZ" smtClean="0"/>
              <a:t>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024174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ED491D0-8E1B-49C7-849B-A28568D94497}" type="slidenum">
              <a:rPr lang="cs-CZ" smtClean="0"/>
              <a:t>25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577409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40AF6-D6B6-D9A2-6794-202E1E85F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69597AE9-FA8B-D612-8906-8813602586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96AE11E5-0058-6C7F-0D10-5629C97D6C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="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98CA5D6-CA93-085D-85CC-3A27F78DB4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ED491D0-8E1B-49C7-849B-A28568D94497}" type="slidenum">
              <a:rPr lang="cs-CZ" smtClean="0"/>
              <a:t>26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23971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E61506-B806-9C89-4B4B-7534942CF3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C4AFF3E-CDF3-AEF2-AD5F-02DD1D044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74B92D7-DE94-B94D-8873-A13837BF5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48F5-FFA8-40C5-BE7E-6ED95A81AF08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0B87182-462E-A0E9-B452-CBE8AD705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77B5FE6-5F39-7F9E-BF9D-7701E757C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5EF63-C15E-45F4-BD54-D85BAF4F5F5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5095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B3F856-0540-8620-B837-893841368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ED8C3AD-62BA-FB4E-3670-9154D81B05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8C05E78-F44F-5A8E-DF52-AA149A7C9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48F5-FFA8-40C5-BE7E-6ED95A81AF08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4297F53-265F-4318-022D-8C08EA9FC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CD457AD-058C-4C60-1D9C-4F5C5AD68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5EF63-C15E-45F4-BD54-D85BAF4F5F5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6020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C1CB45-9B17-4146-2AE6-B8ED36632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B433649-CAD5-9D46-ABC3-BCAADD32CF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5D7A580-1A3F-8F81-71A5-7D757A012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48F5-FFA8-40C5-BE7E-6ED95A81AF08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ACA81EF-E5A3-37CD-FCDE-520E0CA90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0117D2D-2A92-F5A7-CFF5-E89650AE8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5EF63-C15E-45F4-BD54-D85BAF4F5F5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15319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71421D-6353-0652-4F82-6D6216CA1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58C5031-6BC8-A016-175E-B859FEADCB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BBCDF45-5E43-D0BA-24AA-CD6FCDB9BF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F19D053-6B29-AF01-6647-AF1B57428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48F5-FFA8-40C5-BE7E-6ED95A81AF08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5065810-6311-A863-BF43-AE537C417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BEA5237-76D1-2A06-7584-B5CB70236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5EF63-C15E-45F4-BD54-D85BAF4F5F5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7720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74490E-6AF8-FA6B-E189-D4C176596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134E9D8-4CE1-CAD3-E565-EB8AF3765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A493F2B-8A15-71E3-F7AF-FE7A414860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4CF691D6-1452-9C5F-8F25-FB376560D6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3B23144D-3FC1-C7FD-9908-6154464D11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9D7EB557-0756-E418-A87C-DB42BD88E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48F5-FFA8-40C5-BE7E-6ED95A81AF08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6A56625A-93BE-C82D-510F-7665D58FF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5BF9E818-6F03-86EF-2664-AB3359FAA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5EF63-C15E-45F4-BD54-D85BAF4F5F5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08146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5705B2-853A-CEEF-3CB1-0BE12CCDE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4F6A4584-4A95-12BD-325F-B28D01922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48F5-FFA8-40C5-BE7E-6ED95A81AF08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6F6613D1-BA89-C54F-0D0D-245DFF018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8318E6A-033C-64DE-00E4-207465063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5EF63-C15E-45F4-BD54-D85BAF4F5F5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2393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168FC0E-667E-1192-F045-1A66F8797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48F5-FFA8-40C5-BE7E-6ED95A81AF08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54C7EDE7-26DC-B3E5-372F-890A9F8E9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50F566F-C1E5-F86C-6AA9-D65360E4A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5EF63-C15E-45F4-BD54-D85BAF4F5F5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0838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C36A4B-6784-EA67-0282-EAD25C55B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CE1E836-20C4-0BC4-C209-EEFA990FE1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088EF8C-D6AF-F609-E2C9-7290B774D1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60099A2-F87A-3F41-80FD-51EDAEDE9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48F5-FFA8-40C5-BE7E-6ED95A81AF08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2706182-8BC7-D9BD-3119-52F0096D5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575DF62-3B52-BA7B-0C87-B852E390D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5EF63-C15E-45F4-BD54-D85BAF4F5F5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0737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4C1125B-BA4A-716C-E668-757FFDAB8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A93560EB-0834-5BF8-618A-A99B52CE53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3BC5021-4DC3-6E49-DE4D-9CE9E0C258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8F49FF7-2019-9C03-4234-2642AA44A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48F5-FFA8-40C5-BE7E-6ED95A81AF08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2FCFC4B-856B-46AE-A7F9-48E8F65E2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E5E4FA2-A426-0775-6533-2BAACBF0F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5EF63-C15E-45F4-BD54-D85BAF4F5F5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3039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A5DFBB-6FF4-8934-6CCD-EEDA13EBB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833A077B-9721-A91F-65BE-E2B2DEDCC5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01A413E-5EF6-6267-F5E6-4C3CD9130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48F5-FFA8-40C5-BE7E-6ED95A81AF08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D8044F0-ABE4-6218-DEF1-BD1395543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51F2ACA-DF4D-570B-837E-E45648B6E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5EF63-C15E-45F4-BD54-D85BAF4F5F5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7613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2AD6C3E9-6326-733D-1D80-2FA9D6F7BE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42318A9-3316-D595-2CB7-47BC7E60C1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DA3ED75-F2CD-E0A6-AA32-B8EB94C98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48F5-FFA8-40C5-BE7E-6ED95A81AF08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E1D7CDD-C5DB-EE82-D144-A5A1145E9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FF4CF77-DCEB-6FC6-076F-458724940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5EF63-C15E-45F4-BD54-D85BAF4F5F5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81565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53972" y="1968245"/>
            <a:ext cx="10084054" cy="19773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F47A1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5657" y="3896314"/>
            <a:ext cx="10460685" cy="16725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F47A1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699729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47A1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F47A1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28110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47A1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90519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47A1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50116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709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54D4D80F-8B57-065C-57BE-2591F9806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B50DB9B-9423-4B44-9464-27B1521250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6125C9F-CA3B-AF79-9D6D-9E8FA9FBBA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648F5-FFA8-40C5-BE7E-6ED95A81AF08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04E10D7-E712-EF89-E69C-B1130ACF5B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4AD31DE-2D8B-6300-A3C6-6E20FF2AEC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5EF63-C15E-45F4-BD54-D85BAF4F5F5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7897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078464" y="6061547"/>
            <a:ext cx="711200" cy="71249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748" y="22098"/>
            <a:ext cx="11414760" cy="835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F47A1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50520" y="1029080"/>
            <a:ext cx="11611228" cy="50001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F47A1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37367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4B5F873A-806E-4301-B3E6-33F800798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101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2">
            <a:extLst>
              <a:ext uri="{FF2B5EF4-FFF2-40B4-BE49-F238E27FC236}">
                <a16:creationId xmlns:a16="http://schemas.microsoft.com/office/drawing/2014/main" id="{2654B1DA-9FB1-CD48-60CA-05876CC2BD82}"/>
              </a:ext>
            </a:extLst>
          </p:cNvPr>
          <p:cNvSpPr txBox="1">
            <a:spLocks/>
          </p:cNvSpPr>
          <p:nvPr/>
        </p:nvSpPr>
        <p:spPr>
          <a:xfrm>
            <a:off x="1933183" y="2103108"/>
            <a:ext cx="8229600" cy="41348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cs-CZ" sz="23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BSH domácí spotřebiče s.r.o. </a:t>
            </a:r>
            <a:r>
              <a:rPr lang="cs-CZ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(Bosch, Siemens, </a:t>
            </a:r>
            <a:r>
              <a:rPr lang="cs-CZ" sz="23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Gaggenau</a:t>
            </a:r>
            <a:r>
              <a:rPr lang="cs-CZ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fontAlgn="base"/>
            <a:r>
              <a:rPr lang="cs-CZ" sz="23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Candy</a:t>
            </a:r>
            <a:r>
              <a:rPr lang="cs-CZ" sz="23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3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Hoover</a:t>
            </a:r>
            <a:r>
              <a:rPr lang="cs-CZ" sz="23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ČR s.r.o. </a:t>
            </a:r>
            <a:r>
              <a:rPr lang="cs-CZ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cs-CZ" sz="23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Candy</a:t>
            </a:r>
            <a:r>
              <a:rPr lang="cs-CZ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cs-CZ" sz="23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Hoover</a:t>
            </a:r>
            <a:r>
              <a:rPr lang="cs-CZ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Haier)</a:t>
            </a:r>
          </a:p>
          <a:p>
            <a:pPr fontAlgn="base"/>
            <a:r>
              <a:rPr lang="cs-CZ" sz="23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ETA a.s.</a:t>
            </a:r>
            <a:r>
              <a:rPr lang="cs-CZ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(ETA, </a:t>
            </a:r>
            <a:r>
              <a:rPr lang="cs-CZ" sz="23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GoGEN</a:t>
            </a:r>
            <a:r>
              <a:rPr lang="cs-CZ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Hyundai, JVC)</a:t>
            </a:r>
          </a:p>
          <a:p>
            <a:pPr fontAlgn="base"/>
            <a:r>
              <a:rPr lang="cs-CZ" sz="23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Favia</a:t>
            </a:r>
            <a:r>
              <a:rPr lang="cs-CZ" sz="23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s.r.o.</a:t>
            </a:r>
            <a:r>
              <a:rPr lang="cs-CZ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(</a:t>
            </a:r>
            <a:r>
              <a:rPr lang="cs-CZ" sz="23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ELICA</a:t>
            </a:r>
            <a:r>
              <a:rPr lang="cs-CZ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fontAlgn="base"/>
            <a:r>
              <a:rPr lang="cs-CZ" sz="23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Gorenje s.r.o. </a:t>
            </a:r>
            <a:r>
              <a:rPr lang="cs-CZ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(Gorenje, MORA, </a:t>
            </a:r>
            <a:r>
              <a:rPr lang="cs-CZ" sz="23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Hisense</a:t>
            </a:r>
            <a:r>
              <a:rPr lang="cs-CZ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fontAlgn="base"/>
            <a:r>
              <a:rPr lang="cs-CZ" sz="23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Groupe</a:t>
            </a:r>
            <a:r>
              <a:rPr lang="cs-CZ" sz="23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3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</a:t>
            </a:r>
            <a:r>
              <a:rPr lang="cs-CZ" sz="23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ČR s.r.o. </a:t>
            </a:r>
            <a:r>
              <a:rPr lang="cs-CZ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cs-CZ" sz="23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Tefal</a:t>
            </a:r>
            <a:r>
              <a:rPr lang="cs-CZ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cs-CZ" sz="23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Moulinex</a:t>
            </a:r>
            <a:r>
              <a:rPr lang="cs-CZ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cs-CZ" sz="23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Rowenta</a:t>
            </a:r>
            <a:r>
              <a:rPr lang="cs-CZ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cs-CZ" sz="23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Krups</a:t>
            </a:r>
            <a:r>
              <a:rPr lang="cs-CZ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fontAlgn="base"/>
            <a:r>
              <a:rPr lang="cs-CZ" sz="23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MIELE</a:t>
            </a:r>
            <a:r>
              <a:rPr lang="cs-CZ" sz="23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spol. s r.o.</a:t>
            </a:r>
          </a:p>
          <a:p>
            <a:pPr fontAlgn="base"/>
            <a:r>
              <a:rPr lang="cs-CZ" sz="23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Philips Česká republika s.r.o.</a:t>
            </a:r>
          </a:p>
          <a:p>
            <a:pPr fontAlgn="base"/>
            <a:r>
              <a:rPr lang="cs-CZ" sz="23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European</a:t>
            </a:r>
            <a:r>
              <a:rPr lang="cs-CZ" sz="23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3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Appliances</a:t>
            </a:r>
            <a:r>
              <a:rPr lang="cs-CZ" sz="23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Czech spol. s r.o. </a:t>
            </a:r>
            <a:r>
              <a:rPr lang="cs-CZ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cs-CZ" sz="23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Beko</a:t>
            </a:r>
            <a:r>
              <a:rPr lang="cs-CZ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Whirlpool, </a:t>
            </a:r>
            <a:r>
              <a:rPr lang="cs-CZ" sz="23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Indesit</a:t>
            </a:r>
            <a:r>
              <a:rPr lang="cs-CZ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4" name="Obrázek 3" descr="Obsah obrázku Písmo, text, Grafika, grafický design&#10;&#10;Obsah generovaný pomocí AI může být nesprávný.">
            <a:extLst>
              <a:ext uri="{FF2B5EF4-FFF2-40B4-BE49-F238E27FC236}">
                <a16:creationId xmlns:a16="http://schemas.microsoft.com/office/drawing/2014/main" id="{D8B11794-93D4-F5F2-8827-FC9A403179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3" t="23385" r="6469" b="23358"/>
          <a:stretch>
            <a:fillRect/>
          </a:stretch>
        </p:blipFill>
        <p:spPr>
          <a:xfrm>
            <a:off x="-12010" y="548680"/>
            <a:ext cx="3164394" cy="808981"/>
          </a:xfrm>
          <a:prstGeom prst="rect">
            <a:avLst/>
          </a:prstGeom>
        </p:spPr>
      </p:pic>
      <p:sp>
        <p:nvSpPr>
          <p:cNvPr id="5" name="Nadpis 1">
            <a:extLst>
              <a:ext uri="{FF2B5EF4-FFF2-40B4-BE49-F238E27FC236}">
                <a16:creationId xmlns:a16="http://schemas.microsoft.com/office/drawing/2014/main" id="{717188D5-5793-D910-D5EC-09E026903614}"/>
              </a:ext>
            </a:extLst>
          </p:cNvPr>
          <p:cNvSpPr txBox="1">
            <a:spLocks/>
          </p:cNvSpPr>
          <p:nvPr/>
        </p:nvSpPr>
        <p:spPr>
          <a:xfrm>
            <a:off x="3972696" y="611659"/>
            <a:ext cx="7799173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800" b="1" cap="all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AKCIONÁŘI SPOLEČNOSTI</a:t>
            </a:r>
          </a:p>
        </p:txBody>
      </p:sp>
    </p:spTree>
    <p:extLst>
      <p:ext uri="{BB962C8B-B14F-4D97-AF65-F5344CB8AC3E}">
        <p14:creationId xmlns:p14="http://schemas.microsoft.com/office/powerpoint/2010/main" val="2439720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6FB078F-8E9E-88E9-357F-F409DB7F3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279" y="290388"/>
            <a:ext cx="7799173" cy="1325563"/>
          </a:xfrm>
        </p:spPr>
        <p:txBody>
          <a:bodyPr>
            <a:noAutofit/>
          </a:bodyPr>
          <a:lstStyle/>
          <a:p>
            <a:pPr algn="r"/>
            <a:r>
              <a:rPr lang="cs-CZ" sz="4800" b="1" cap="all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Výsledky zpětného Odběru v ČR v roce 2024 (</a:t>
            </a:r>
            <a:r>
              <a:rPr lang="cs-CZ" sz="48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t</a:t>
            </a:r>
            <a:r>
              <a:rPr lang="cs-CZ" sz="4800" b="1" cap="all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)</a:t>
            </a:r>
          </a:p>
        </p:txBody>
      </p:sp>
      <p:graphicFrame>
        <p:nvGraphicFramePr>
          <p:cNvPr id="4" name="Zástupný obsah 3">
            <a:extLst>
              <a:ext uri="{FF2B5EF4-FFF2-40B4-BE49-F238E27FC236}">
                <a16:creationId xmlns:a16="http://schemas.microsoft.com/office/drawing/2014/main" id="{7E1A9A37-A1BF-4C99-1F83-FB10E1939D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1436884"/>
              </p:ext>
            </p:extLst>
          </p:nvPr>
        </p:nvGraphicFramePr>
        <p:xfrm>
          <a:off x="208004" y="1239064"/>
          <a:ext cx="10515600" cy="5492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Obrázek 2" descr="Obsah obrázku Písmo, text, Grafika, grafický design&#10;&#10;Obsah generovaný pomocí AI může být nesprávný.">
            <a:extLst>
              <a:ext uri="{FF2B5EF4-FFF2-40B4-BE49-F238E27FC236}">
                <a16:creationId xmlns:a16="http://schemas.microsoft.com/office/drawing/2014/main" id="{DB0EE279-690B-39B2-A713-FEB518D170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3" t="23385" r="6469" b="23358"/>
          <a:stretch>
            <a:fillRect/>
          </a:stretch>
        </p:blipFill>
        <p:spPr>
          <a:xfrm>
            <a:off x="-12010" y="548680"/>
            <a:ext cx="3164394" cy="80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790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EC958CC9-E0B5-65DB-A683-DD2D495A00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34" y="1422541"/>
            <a:ext cx="10580332" cy="4615132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11A60A4B-6207-A4D8-1BD6-74108F488746}"/>
              </a:ext>
            </a:extLst>
          </p:cNvPr>
          <p:cNvSpPr txBox="1"/>
          <p:nvPr/>
        </p:nvSpPr>
        <p:spPr>
          <a:xfrm>
            <a:off x="2630463" y="2261962"/>
            <a:ext cx="2566468" cy="8947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cs-CZ" sz="1200" b="1" dirty="0">
                <a:latin typeface="+mj-lt"/>
              </a:rPr>
              <a:t>Chlazení</a:t>
            </a:r>
          </a:p>
          <a:p>
            <a:pPr>
              <a:lnSpc>
                <a:spcPct val="110000"/>
              </a:lnSpc>
            </a:pPr>
            <a:r>
              <a:rPr lang="cs-CZ" sz="1200" b="1" dirty="0">
                <a:latin typeface="+mj-lt"/>
              </a:rPr>
              <a:t>Velké domácí spotřebiče</a:t>
            </a:r>
          </a:p>
          <a:p>
            <a:pPr>
              <a:lnSpc>
                <a:spcPct val="110000"/>
              </a:lnSpc>
            </a:pPr>
            <a:r>
              <a:rPr lang="cs-CZ" sz="1200" b="1" dirty="0">
                <a:latin typeface="+mj-lt"/>
              </a:rPr>
              <a:t>Malé domácí spotřebiče</a:t>
            </a:r>
          </a:p>
          <a:p>
            <a:pPr>
              <a:lnSpc>
                <a:spcPct val="110000"/>
              </a:lnSpc>
            </a:pPr>
            <a:r>
              <a:rPr lang="cs-CZ" sz="1200" b="1" dirty="0">
                <a:latin typeface="+mj-lt"/>
              </a:rPr>
              <a:t>TV, monitory a světelné zdroje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DE599972-D3AB-F53A-1EDD-98024983EF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385" y="2301255"/>
            <a:ext cx="231078" cy="816149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D3213923-3C8C-529D-9F48-D0EEB5A054F6}"/>
              </a:ext>
            </a:extLst>
          </p:cNvPr>
          <p:cNvSpPr txBox="1"/>
          <p:nvPr/>
        </p:nvSpPr>
        <p:spPr>
          <a:xfrm>
            <a:off x="0" y="6064975"/>
            <a:ext cx="12192000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1900" b="0" i="0" u="none" strike="noStrike" baseline="0" dirty="0">
                <a:solidFill>
                  <a:srgbClr val="211D1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Celkový zpětný odběr - 785 000 tun  </a:t>
            </a:r>
            <a:r>
              <a:rPr lang="cs-CZ" sz="1900" b="0" i="0" u="none" strike="noStrike" baseline="0" dirty="0">
                <a:solidFill>
                  <a:srgbClr val="50A12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●</a:t>
            </a:r>
            <a:r>
              <a:rPr lang="cs-CZ" sz="1900" dirty="0">
                <a:solidFill>
                  <a:srgbClr val="211D1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 46 mil. elektrospotřebičů  </a:t>
            </a:r>
            <a:r>
              <a:rPr lang="cs-CZ" sz="1900" dirty="0">
                <a:solidFill>
                  <a:srgbClr val="50A12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●</a:t>
            </a:r>
            <a:r>
              <a:rPr lang="cs-CZ" sz="1900" dirty="0">
                <a:solidFill>
                  <a:srgbClr val="211D1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 Úspora CO</a:t>
            </a:r>
            <a:r>
              <a:rPr lang="cs-CZ" sz="1900" baseline="-25000" dirty="0">
                <a:solidFill>
                  <a:srgbClr val="211D1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cs-CZ" sz="1900" dirty="0">
                <a:solidFill>
                  <a:srgbClr val="211D1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cs-CZ" sz="1900" b="0" i="0" u="none" strike="noStrike" baseline="0" dirty="0">
                <a:solidFill>
                  <a:srgbClr val="211D1E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8 279 000 tun </a:t>
            </a:r>
            <a:endParaRPr lang="en-US" sz="1900" b="0" i="0" u="none" strike="noStrike" baseline="-25000" dirty="0">
              <a:solidFill>
                <a:srgbClr val="211D1E"/>
              </a:solidFill>
              <a:latin typeface="Adagio_Sans Bold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D44EA691-3059-03EF-A767-1D2B2B4180E4}"/>
              </a:ext>
            </a:extLst>
          </p:cNvPr>
          <p:cNvSpPr txBox="1">
            <a:spLocks/>
          </p:cNvSpPr>
          <p:nvPr/>
        </p:nvSpPr>
        <p:spPr>
          <a:xfrm>
            <a:off x="2639616" y="332656"/>
            <a:ext cx="900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10000"/>
              </a:lnSpc>
              <a:spcAft>
                <a:spcPts val="600"/>
              </a:spcAft>
              <a:buClr>
                <a:srgbClr val="50A125"/>
              </a:buClr>
              <a:defRPr/>
            </a:pPr>
            <a:r>
              <a:rPr lang="cs-CZ" sz="4900" b="1" kern="0" dirty="0">
                <a:solidFill>
                  <a:srgbClr val="32631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VÝVOJ ZPĚTNÉHO ODBĚRU (t)</a:t>
            </a:r>
            <a:endParaRPr lang="cs-CZ" sz="4900" b="1" dirty="0">
              <a:solidFill>
                <a:srgbClr val="326317"/>
              </a:solidFill>
            </a:endParaRPr>
          </a:p>
        </p:txBody>
      </p:sp>
      <p:pic>
        <p:nvPicPr>
          <p:cNvPr id="8" name="Obrázek 7" descr="Obsah obrázku Písmo, text, Grafika, grafický design&#10;&#10;Obsah generovaný pomocí AI může být nesprávný.">
            <a:extLst>
              <a:ext uri="{FF2B5EF4-FFF2-40B4-BE49-F238E27FC236}">
                <a16:creationId xmlns:a16="http://schemas.microsoft.com/office/drawing/2014/main" id="{7EB43419-0F6E-C866-C2EE-A4B37BAB32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3" t="23385" r="6469" b="23358"/>
          <a:stretch>
            <a:fillRect/>
          </a:stretch>
        </p:blipFill>
        <p:spPr>
          <a:xfrm>
            <a:off x="-12010" y="548680"/>
            <a:ext cx="3164394" cy="80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696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Zástupný obsah 4">
            <a:extLst>
              <a:ext uri="{FF2B5EF4-FFF2-40B4-BE49-F238E27FC236}">
                <a16:creationId xmlns:a16="http://schemas.microsoft.com/office/drawing/2014/main" id="{9D0B30FB-D7F8-E19A-1258-A600987214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1675956"/>
              </p:ext>
            </p:extLst>
          </p:nvPr>
        </p:nvGraphicFramePr>
        <p:xfrm>
          <a:off x="751006" y="1811957"/>
          <a:ext cx="4618856" cy="4497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ovéPole 5">
            <a:extLst>
              <a:ext uri="{FF2B5EF4-FFF2-40B4-BE49-F238E27FC236}">
                <a16:creationId xmlns:a16="http://schemas.microsoft.com/office/drawing/2014/main" id="{1ED835A6-BE79-C016-4F13-D65999B01A4D}"/>
              </a:ext>
            </a:extLst>
          </p:cNvPr>
          <p:cNvSpPr txBox="1"/>
          <p:nvPr/>
        </p:nvSpPr>
        <p:spPr>
          <a:xfrm>
            <a:off x="5807968" y="2058224"/>
            <a:ext cx="590465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err="1">
                <a:solidFill>
                  <a:srgbClr val="211D1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Elektrowin</a:t>
            </a:r>
            <a:r>
              <a:rPr lang="cs-CZ" sz="2200" dirty="0">
                <a:solidFill>
                  <a:srgbClr val="211D1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kontinuálně věnuje značné úsilí rozšíření a udržování široké sběrné sítě. Na konci roku 2025 tvořilo sběrnou síť</a:t>
            </a:r>
            <a:r>
              <a:rPr lang="en-US" sz="2200" dirty="0">
                <a:solidFill>
                  <a:srgbClr val="211D1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>
                <a:solidFill>
                  <a:srgbClr val="50A1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</a:t>
            </a:r>
            <a:r>
              <a:rPr lang="cs-CZ" sz="2200" b="1" spc="-100" dirty="0">
                <a:solidFill>
                  <a:srgbClr val="50A1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980</a:t>
            </a:r>
            <a:r>
              <a:rPr lang="en-US" sz="2200" b="1" dirty="0">
                <a:solidFill>
                  <a:srgbClr val="50A1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200" b="1" dirty="0">
                <a:solidFill>
                  <a:srgbClr val="50A1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veřejných </a:t>
            </a:r>
            <a:br>
              <a:rPr lang="cs-CZ" sz="2200" b="1" dirty="0">
                <a:solidFill>
                  <a:srgbClr val="50A1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cs-CZ" sz="2200" b="1" dirty="0">
                <a:solidFill>
                  <a:srgbClr val="50A1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neveřejných sběrných míst, včetně 143 pro FVP</a:t>
            </a:r>
            <a:r>
              <a:rPr lang="en-US" sz="2200" b="1" dirty="0">
                <a:solidFill>
                  <a:srgbClr val="50A1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cs-CZ" sz="2200" b="1" dirty="0">
              <a:solidFill>
                <a:srgbClr val="50A1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200" b="1" dirty="0">
              <a:solidFill>
                <a:srgbClr val="50A1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2200" dirty="0">
                <a:solidFill>
                  <a:srgbClr val="211D1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 zahájení jeho činnosti jsou nejvýznamnějšími partnery </a:t>
            </a:r>
            <a:r>
              <a:rPr lang="en-US" sz="2200" dirty="0" err="1">
                <a:solidFill>
                  <a:srgbClr val="211D1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Elektrowin</a:t>
            </a:r>
            <a:r>
              <a:rPr lang="cs-CZ" sz="2200" dirty="0">
                <a:solidFill>
                  <a:srgbClr val="211D1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 města a obce, prodejci elektrozařízení, školy a sbory dobrovolných hasičů.</a:t>
            </a:r>
            <a:endParaRPr lang="en-US" sz="2200" dirty="0">
              <a:solidFill>
                <a:srgbClr val="211D1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Obrázek 6" descr="Obsah obrázku Písmo, text, Grafika, grafický design&#10;&#10;Obsah generovaný pomocí AI může být nesprávný.">
            <a:extLst>
              <a:ext uri="{FF2B5EF4-FFF2-40B4-BE49-F238E27FC236}">
                <a16:creationId xmlns:a16="http://schemas.microsoft.com/office/drawing/2014/main" id="{39C396C1-5DC7-F482-284B-88CEE7AF75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3" t="23385" r="6469" b="23358"/>
          <a:stretch>
            <a:fillRect/>
          </a:stretch>
        </p:blipFill>
        <p:spPr>
          <a:xfrm>
            <a:off x="-12010" y="548680"/>
            <a:ext cx="3164394" cy="808981"/>
          </a:xfrm>
          <a:prstGeom prst="rect">
            <a:avLst/>
          </a:prstGeom>
        </p:spPr>
      </p:pic>
      <p:sp>
        <p:nvSpPr>
          <p:cNvPr id="8" name="Nadpis 1">
            <a:extLst>
              <a:ext uri="{FF2B5EF4-FFF2-40B4-BE49-F238E27FC236}">
                <a16:creationId xmlns:a16="http://schemas.microsoft.com/office/drawing/2014/main" id="{285FA97A-E84C-CDF7-7334-A388A5FE9033}"/>
              </a:ext>
            </a:extLst>
          </p:cNvPr>
          <p:cNvSpPr txBox="1">
            <a:spLocks/>
          </p:cNvSpPr>
          <p:nvPr/>
        </p:nvSpPr>
        <p:spPr bwMode="auto">
          <a:xfrm>
            <a:off x="4027512" y="341784"/>
            <a:ext cx="76851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cs-CZ" sz="7200" b="1" dirty="0">
                <a:solidFill>
                  <a:srgbClr val="326317"/>
                </a:solidFill>
              </a:rPr>
              <a:t>SBĚRNÁ SÍŤ</a:t>
            </a:r>
          </a:p>
        </p:txBody>
      </p:sp>
    </p:spTree>
    <p:extLst>
      <p:ext uri="{BB962C8B-B14F-4D97-AF65-F5344CB8AC3E}">
        <p14:creationId xmlns:p14="http://schemas.microsoft.com/office/powerpoint/2010/main" val="4079208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obsah 3">
            <a:extLst>
              <a:ext uri="{FF2B5EF4-FFF2-40B4-BE49-F238E27FC236}">
                <a16:creationId xmlns:a16="http://schemas.microsoft.com/office/drawing/2014/main" id="{E874CA34-7970-A2A7-1727-BB62A66F55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372" y="1929845"/>
            <a:ext cx="8075746" cy="4486275"/>
          </a:xfrm>
          <a:prstGeom prst="rect">
            <a:avLst/>
          </a:prstGeom>
        </p:spPr>
      </p:pic>
      <p:pic>
        <p:nvPicPr>
          <p:cNvPr id="3" name="Obrázek 2" descr="Obsah obrázku Písmo, text, Grafika, grafický design&#10;&#10;Obsah generovaný pomocí AI může být nesprávný.">
            <a:extLst>
              <a:ext uri="{FF2B5EF4-FFF2-40B4-BE49-F238E27FC236}">
                <a16:creationId xmlns:a16="http://schemas.microsoft.com/office/drawing/2014/main" id="{3EAB1AA3-2420-3DF1-C1F7-C9BA25C9B1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3" t="23385" r="6469" b="23358"/>
          <a:stretch>
            <a:fillRect/>
          </a:stretch>
        </p:blipFill>
        <p:spPr>
          <a:xfrm>
            <a:off x="-12010" y="548680"/>
            <a:ext cx="3164394" cy="80898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369E722-E767-7EDC-F4DD-C9B6D0EAB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0909" y="692583"/>
            <a:ext cx="8795950" cy="1325563"/>
          </a:xfrm>
        </p:spPr>
        <p:txBody>
          <a:bodyPr>
            <a:noAutofit/>
          </a:bodyPr>
          <a:lstStyle/>
          <a:p>
            <a:pPr algn="r">
              <a:lnSpc>
                <a:spcPct val="80000"/>
              </a:lnSpc>
            </a:pPr>
            <a:r>
              <a:rPr lang="cs-CZ" sz="4800" b="1" cap="all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Financování </a:t>
            </a:r>
            <a:br>
              <a:rPr lang="cs-CZ" sz="4800" b="1" cap="all" dirty="0">
                <a:solidFill>
                  <a:schemeClr val="accent6">
                    <a:lumMod val="50000"/>
                  </a:schemeClr>
                </a:solidFill>
                <a:latin typeface="+mn-lt"/>
              </a:rPr>
            </a:br>
            <a:r>
              <a:rPr lang="cs-CZ" sz="4800" b="1" cap="all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zpětného odběru elektrozařízení</a:t>
            </a:r>
          </a:p>
        </p:txBody>
      </p:sp>
    </p:spTree>
    <p:extLst>
      <p:ext uri="{BB962C8B-B14F-4D97-AF65-F5344CB8AC3E}">
        <p14:creationId xmlns:p14="http://schemas.microsoft.com/office/powerpoint/2010/main" val="664429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DFE0CECA-27A5-A25F-8200-B72344063548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247" y="1854959"/>
            <a:ext cx="7935561" cy="456663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845DADF7-7391-7638-9071-D2FCA9DC1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8670" y="668200"/>
            <a:ext cx="10231395" cy="697865"/>
          </a:xfrm>
        </p:spPr>
        <p:txBody>
          <a:bodyPr>
            <a:noAutofit/>
          </a:bodyPr>
          <a:lstStyle/>
          <a:p>
            <a:pPr algn="r"/>
            <a:r>
              <a:rPr lang="en-US" sz="4800" b="1" kern="1200" cap="all" dirty="0">
                <a:solidFill>
                  <a:schemeClr val="accent6">
                    <a:lumMod val="50000"/>
                  </a:schemeClr>
                </a:solidFill>
                <a:latin typeface="+mn-lt"/>
                <a:ea typeface="+mj-ea"/>
                <a:cs typeface="+mj-cs"/>
              </a:rPr>
              <a:t>Míra </a:t>
            </a:r>
            <a:r>
              <a:rPr lang="en-US" sz="4800" b="1" kern="1200" cap="all" dirty="0" err="1">
                <a:solidFill>
                  <a:schemeClr val="accent6">
                    <a:lumMod val="50000"/>
                  </a:schemeClr>
                </a:solidFill>
                <a:latin typeface="+mn-lt"/>
                <a:ea typeface="+mj-ea"/>
                <a:cs typeface="+mj-cs"/>
              </a:rPr>
              <a:t>využití</a:t>
            </a:r>
            <a:r>
              <a:rPr lang="en-US" sz="4800" b="1" kern="1200" cap="all" dirty="0">
                <a:solidFill>
                  <a:schemeClr val="accent6">
                    <a:lumMod val="50000"/>
                  </a:schemeClr>
                </a:solidFill>
                <a:latin typeface="+mn-lt"/>
                <a:ea typeface="+mj-ea"/>
                <a:cs typeface="+mj-cs"/>
              </a:rPr>
              <a:t> </a:t>
            </a:r>
            <a:r>
              <a:rPr lang="en-US" sz="4800" b="1" kern="1200" cap="all" dirty="0" err="1">
                <a:solidFill>
                  <a:schemeClr val="accent6">
                    <a:lumMod val="50000"/>
                  </a:schemeClr>
                </a:solidFill>
                <a:latin typeface="+mn-lt"/>
                <a:ea typeface="+mj-ea"/>
                <a:cs typeface="+mj-cs"/>
              </a:rPr>
              <a:t>prvků</a:t>
            </a:r>
            <a:r>
              <a:rPr lang="en-US" sz="4800" b="1" kern="1200" cap="all" dirty="0">
                <a:solidFill>
                  <a:schemeClr val="accent6">
                    <a:lumMod val="50000"/>
                  </a:schemeClr>
                </a:solidFill>
                <a:latin typeface="+mn-lt"/>
                <a:ea typeface="+mj-ea"/>
                <a:cs typeface="+mj-cs"/>
              </a:rPr>
              <a:t> </a:t>
            </a:r>
            <a:br>
              <a:rPr lang="cs-CZ" sz="4800" b="1" kern="1200" cap="all" dirty="0">
                <a:solidFill>
                  <a:schemeClr val="accent6">
                    <a:lumMod val="50000"/>
                  </a:schemeClr>
                </a:solidFill>
                <a:latin typeface="+mn-lt"/>
                <a:ea typeface="+mj-ea"/>
                <a:cs typeface="+mj-cs"/>
              </a:rPr>
            </a:br>
            <a:r>
              <a:rPr lang="en-US" sz="4800" b="1" kern="1200" cap="all" dirty="0">
                <a:solidFill>
                  <a:schemeClr val="accent6">
                    <a:lumMod val="50000"/>
                  </a:schemeClr>
                </a:solidFill>
                <a:latin typeface="+mn-lt"/>
                <a:ea typeface="+mj-ea"/>
                <a:cs typeface="+mj-cs"/>
              </a:rPr>
              <a:t>z </a:t>
            </a:r>
            <a:r>
              <a:rPr lang="cs-CZ" sz="4800" b="1" kern="1200" cap="all" dirty="0">
                <a:solidFill>
                  <a:schemeClr val="accent6">
                    <a:lumMod val="50000"/>
                  </a:schemeClr>
                </a:solidFill>
                <a:latin typeface="+mn-lt"/>
                <a:ea typeface="+mj-ea"/>
                <a:cs typeface="+mj-cs"/>
              </a:rPr>
              <a:t>elektroodpadu</a:t>
            </a:r>
            <a:endParaRPr lang="cs-CZ" sz="4800" b="1" cap="all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E4B5B65D-A100-D6F3-2253-E4A5E0824024}"/>
              </a:ext>
            </a:extLst>
          </p:cNvPr>
          <p:cNvSpPr txBox="1"/>
          <p:nvPr/>
        </p:nvSpPr>
        <p:spPr>
          <a:xfrm>
            <a:off x="2908921" y="5483666"/>
            <a:ext cx="136652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s-CZ" sz="1400" b="1" dirty="0"/>
              <a:t>* lanthanoidy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625C5F50-DCC8-FE57-8F06-B5D5731500A0}"/>
              </a:ext>
            </a:extLst>
          </p:cNvPr>
          <p:cNvSpPr txBox="1"/>
          <p:nvPr/>
        </p:nvSpPr>
        <p:spPr>
          <a:xfrm>
            <a:off x="2949486" y="6058017"/>
            <a:ext cx="110924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s-CZ" sz="1400" b="1" dirty="0"/>
              <a:t>** aktinoidy</a:t>
            </a:r>
          </a:p>
        </p:txBody>
      </p:sp>
      <p:pic>
        <p:nvPicPr>
          <p:cNvPr id="7" name="Obrázek 6" descr="Obsah obrázku Písmo, text, Grafika, grafický design&#10;&#10;Obsah generovaný pomocí AI může být nesprávný.">
            <a:extLst>
              <a:ext uri="{FF2B5EF4-FFF2-40B4-BE49-F238E27FC236}">
                <a16:creationId xmlns:a16="http://schemas.microsoft.com/office/drawing/2014/main" id="{FADAA78C-A3B5-A810-5444-C148537054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3" t="23385" r="6469" b="23358"/>
          <a:stretch>
            <a:fillRect/>
          </a:stretch>
        </p:blipFill>
        <p:spPr>
          <a:xfrm>
            <a:off x="-12010" y="456010"/>
            <a:ext cx="3164394" cy="80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473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2384" y="440829"/>
            <a:ext cx="7669350" cy="832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r">
              <a:lnSpc>
                <a:spcPts val="3200"/>
              </a:lnSpc>
              <a:spcBef>
                <a:spcPts val="95"/>
              </a:spcBef>
            </a:pPr>
            <a:r>
              <a:rPr lang="cs-CZ" sz="3800" b="1" cap="all" spc="-25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Přehled strategických surovin</a:t>
            </a:r>
            <a:br>
              <a:rPr lang="cs-CZ" sz="3200" b="1" dirty="0">
                <a:solidFill>
                  <a:schemeClr val="accent6">
                    <a:lumMod val="50000"/>
                  </a:schemeClr>
                </a:solidFill>
                <a:latin typeface="+mn-lt"/>
                <a:cs typeface="Calibri"/>
              </a:rPr>
            </a:br>
            <a:r>
              <a:rPr lang="cs-CZ" sz="3000" b="1" dirty="0">
                <a:solidFill>
                  <a:schemeClr val="accent6">
                    <a:lumMod val="50000"/>
                  </a:schemeClr>
                </a:solidFill>
                <a:latin typeface="+mn-lt"/>
                <a:cs typeface="Calibri"/>
              </a:rPr>
              <a:t>Materiály, které chce </a:t>
            </a:r>
            <a:r>
              <a:rPr lang="cs-CZ" sz="3000" b="1" spc="55" dirty="0">
                <a:solidFill>
                  <a:schemeClr val="accent6">
                    <a:lumMod val="50000"/>
                  </a:schemeClr>
                </a:solidFill>
                <a:latin typeface="+mn-lt"/>
                <a:cs typeface="Calibri"/>
              </a:rPr>
              <a:t>EU upřednostnit</a:t>
            </a:r>
            <a:endParaRPr sz="3000" b="1" spc="-25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1905706"/>
              </p:ext>
            </p:extLst>
          </p:nvPr>
        </p:nvGraphicFramePr>
        <p:xfrm>
          <a:off x="339089" y="1626352"/>
          <a:ext cx="11294795" cy="34580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824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24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24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824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824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824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8503">
                <a:tc gridSpan="6">
                  <a:txBody>
                    <a:bodyPr/>
                    <a:lstStyle/>
                    <a:p>
                      <a:pPr marL="122237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34</a:t>
                      </a:r>
                      <a:r>
                        <a:rPr lang="en-US" sz="2400" b="1" spc="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cs-CZ" sz="2400" b="1" spc="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kritických surovin</a:t>
                      </a:r>
                      <a:r>
                        <a:rPr lang="en-US" sz="2400" b="1" spc="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2023</a:t>
                      </a:r>
                      <a:r>
                        <a:rPr lang="en-US" sz="240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24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lang="cs-CZ" sz="24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z toho 17 </a:t>
                      </a:r>
                      <a:r>
                        <a:rPr lang="en-US" sz="24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lang="cs-CZ" sz="2400" spc="-10" dirty="0" err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trategických</a:t>
                      </a:r>
                      <a:r>
                        <a:rPr lang="cs-CZ" sz="24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surovin</a:t>
                      </a:r>
                      <a:r>
                        <a:rPr lang="en-US" sz="24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lang="en-US" sz="24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E5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226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600" b="1" spc="35" dirty="0">
                          <a:solidFill>
                            <a:srgbClr val="001E5F"/>
                          </a:solidFill>
                          <a:latin typeface="Calibri"/>
                          <a:cs typeface="Calibri"/>
                        </a:rPr>
                        <a:t>Hafnium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778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lang="cs-CZ" sz="1600" b="1" spc="-10" dirty="0">
                          <a:solidFill>
                            <a:srgbClr val="001E5F"/>
                          </a:solidFill>
                          <a:latin typeface="Calibri"/>
                          <a:cs typeface="Calibri"/>
                        </a:rPr>
                        <a:t>Hliník</a:t>
                      </a:r>
                      <a:r>
                        <a:rPr sz="1600" b="1" spc="-10" dirty="0">
                          <a:solidFill>
                            <a:srgbClr val="001E5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sz="1600" b="1" spc="-10" dirty="0" err="1">
                          <a:solidFill>
                            <a:srgbClr val="001E5F"/>
                          </a:solidFill>
                          <a:latin typeface="Calibri"/>
                          <a:cs typeface="Calibri"/>
                        </a:rPr>
                        <a:t>bauxit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778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600" b="1" spc="-10" dirty="0" err="1">
                          <a:solidFill>
                            <a:srgbClr val="001E5F"/>
                          </a:solidFill>
                          <a:latin typeface="Calibri"/>
                          <a:cs typeface="Calibri"/>
                        </a:rPr>
                        <a:t>Antimon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778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600" b="1" spc="-10" dirty="0" err="1">
                          <a:solidFill>
                            <a:srgbClr val="001E5F"/>
                          </a:solidFill>
                          <a:latin typeface="Calibri"/>
                          <a:cs typeface="Calibri"/>
                        </a:rPr>
                        <a:t>Ar</a:t>
                      </a:r>
                      <a:r>
                        <a:rPr lang="cs-CZ" sz="1600" b="1" spc="-10" dirty="0">
                          <a:solidFill>
                            <a:srgbClr val="001E5F"/>
                          </a:solidFill>
                          <a:latin typeface="Calibri"/>
                          <a:cs typeface="Calibri"/>
                        </a:rPr>
                        <a:t>zen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778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600" b="1" spc="4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Baryt</a:t>
                      </a:r>
                      <a:endParaRPr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778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600" b="1" spc="40" dirty="0" err="1">
                          <a:solidFill>
                            <a:srgbClr val="001E5F"/>
                          </a:solidFill>
                          <a:latin typeface="Calibri"/>
                          <a:cs typeface="Calibri"/>
                        </a:rPr>
                        <a:t>Berylium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778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2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600" b="1" spc="40" dirty="0" err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Bismut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778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600" b="1" spc="-10" dirty="0" err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Bor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lang="cs-CZ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Zlato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778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lang="cs-CZ" sz="1600" b="1" spc="65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Koksovatelné uhlí</a:t>
                      </a:r>
                      <a:endParaRPr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778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lang="cs-CZ" sz="1600" b="1" spc="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600" b="1" spc="40" dirty="0" err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obalt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778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600" b="1" spc="40" dirty="0">
                          <a:solidFill>
                            <a:srgbClr val="001E5F"/>
                          </a:solidFill>
                          <a:latin typeface="Calibri"/>
                          <a:cs typeface="Calibri"/>
                        </a:rPr>
                        <a:t>Helium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778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lang="cs-CZ" sz="1600" b="1" spc="45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/>
                          <a:cs typeface="Calibri"/>
                        </a:rPr>
                        <a:t>Živec</a:t>
                      </a:r>
                      <a:endParaRPr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778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2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600" b="1" spc="-10" dirty="0" err="1">
                          <a:solidFill>
                            <a:srgbClr val="001E5F"/>
                          </a:solidFill>
                          <a:latin typeface="Calibri"/>
                          <a:cs typeface="Calibri"/>
                        </a:rPr>
                        <a:t>Fluorit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78488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lang="cs-CZ" sz="1600" b="1" spc="-10" dirty="0">
                          <a:solidFill>
                            <a:srgbClr val="001E5F"/>
                          </a:solidFill>
                          <a:latin typeface="Calibri"/>
                          <a:cs typeface="Calibri"/>
                        </a:rPr>
                        <a:t>Fosforit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78488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lang="cs-CZ" sz="1600" b="1" spc="40" dirty="0">
                          <a:solidFill>
                            <a:srgbClr val="001E5F"/>
                          </a:solidFill>
                          <a:latin typeface="Calibri"/>
                          <a:cs typeface="Calibri"/>
                        </a:rPr>
                        <a:t>Fosfor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78488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60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Gallium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78488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Germanium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78488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lang="cs-CZ" sz="1600" b="1" spc="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Přírodní grafit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78488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7C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8104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225"/>
                        </a:spcBef>
                      </a:pPr>
                      <a:r>
                        <a:rPr sz="1600" b="1" spc="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Lithium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5261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25"/>
                        </a:spcBef>
                      </a:pPr>
                      <a:r>
                        <a:rPr lang="cs-CZ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Hořčík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15261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225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Mangan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15261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600" b="1" spc="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Platin</a:t>
                      </a:r>
                      <a:r>
                        <a:rPr lang="cs-CZ" sz="1600" b="1" spc="50" dirty="0" err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ové</a:t>
                      </a:r>
                      <a:r>
                        <a:rPr lang="cs-CZ" sz="1600" b="1" spc="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kovy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*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3015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225"/>
                        </a:spcBef>
                      </a:pPr>
                      <a:r>
                        <a:rPr sz="1600" b="1" spc="-10" dirty="0" err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Nikl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15261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225"/>
                        </a:spcBef>
                      </a:pPr>
                      <a:r>
                        <a:rPr sz="1600" b="1" spc="-10" dirty="0" err="1">
                          <a:solidFill>
                            <a:srgbClr val="001E5F"/>
                          </a:solidFill>
                          <a:latin typeface="Calibri"/>
                          <a:cs typeface="Calibri"/>
                        </a:rPr>
                        <a:t>Niob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15261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92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lang="cs-CZ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Měď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78488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600" b="1" spc="50" dirty="0">
                          <a:solidFill>
                            <a:srgbClr val="001E5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lang="cs-CZ" sz="1600" b="1" spc="50" dirty="0">
                          <a:solidFill>
                            <a:srgbClr val="001E5F"/>
                          </a:solidFill>
                          <a:latin typeface="Calibri"/>
                          <a:cs typeface="Calibri"/>
                        </a:rPr>
                        <a:t>k</a:t>
                      </a:r>
                      <a:r>
                        <a:rPr sz="1600" b="1" spc="50" dirty="0" err="1">
                          <a:solidFill>
                            <a:srgbClr val="001E5F"/>
                          </a:solidFill>
                          <a:latin typeface="Calibri"/>
                          <a:cs typeface="Calibri"/>
                        </a:rPr>
                        <a:t>andium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78488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lang="cs-CZ" sz="16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Alkalické kovy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78488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600" b="1" spc="45" dirty="0" err="1">
                          <a:solidFill>
                            <a:srgbClr val="001E5F"/>
                          </a:solidFill>
                          <a:latin typeface="Calibri"/>
                          <a:cs typeface="Calibri"/>
                        </a:rPr>
                        <a:t>Stron</a:t>
                      </a:r>
                      <a:r>
                        <a:rPr lang="cs-CZ" sz="1600" b="1" spc="45" dirty="0">
                          <a:solidFill>
                            <a:srgbClr val="001E5F"/>
                          </a:solidFill>
                          <a:latin typeface="Calibri"/>
                          <a:cs typeface="Calibri"/>
                        </a:rPr>
                        <a:t>c</a:t>
                      </a:r>
                      <a:r>
                        <a:rPr sz="1600" b="1" spc="45" dirty="0" err="1">
                          <a:solidFill>
                            <a:srgbClr val="001E5F"/>
                          </a:solidFill>
                          <a:latin typeface="Calibri"/>
                          <a:cs typeface="Calibri"/>
                        </a:rPr>
                        <a:t>ium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78488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600" b="1" spc="45" dirty="0" err="1">
                          <a:solidFill>
                            <a:srgbClr val="001E5F"/>
                          </a:solidFill>
                          <a:latin typeface="Calibri"/>
                          <a:cs typeface="Calibri"/>
                        </a:rPr>
                        <a:t>Tantal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78488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600" b="1" spc="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Titan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78488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7C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1019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225"/>
                        </a:spcBef>
                      </a:pPr>
                      <a:r>
                        <a:rPr lang="cs-CZ" sz="16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Lehké kovy vzácných zemin </a:t>
                      </a:r>
                      <a:r>
                        <a:rPr lang="cs-CZ" sz="1600" b="1" spc="-10" dirty="0">
                          <a:solidFill>
                            <a:srgbClr val="FFFFFF"/>
                          </a:solidFill>
                          <a:latin typeface="+mn-lt"/>
                          <a:cs typeface="Calibri"/>
                        </a:rPr>
                        <a:t>**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15261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L="177800" marR="442595" indent="-793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cs-CZ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Těžké kovy</a:t>
                      </a:r>
                      <a:r>
                        <a:rPr lang="cs-CZ" sz="1600" b="1" spc="-10" dirty="0">
                          <a:solidFill>
                            <a:srgbClr val="FFFFFF"/>
                          </a:solidFill>
                          <a:latin typeface="+mn-lt"/>
                          <a:cs typeface="Calibri"/>
                        </a:rPr>
                        <a:t> ***</a:t>
                      </a:r>
                      <a:r>
                        <a:rPr lang="cs-CZ"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vzácných zemin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30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225"/>
                        </a:spcBef>
                      </a:pPr>
                      <a:r>
                        <a:rPr lang="cs-CZ" sz="1600" b="1" spc="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Wolfram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15261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225"/>
                        </a:spcBef>
                      </a:pPr>
                      <a:r>
                        <a:rPr sz="1600" b="1" spc="-10" dirty="0" err="1">
                          <a:solidFill>
                            <a:srgbClr val="001E5F"/>
                          </a:solidFill>
                          <a:latin typeface="Calibri"/>
                          <a:cs typeface="Calibri"/>
                        </a:rPr>
                        <a:t>Vanad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15261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41557" y="416317"/>
            <a:ext cx="811351" cy="81000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03860" y="5468429"/>
            <a:ext cx="11384280" cy="1143262"/>
          </a:xfrm>
          <a:prstGeom prst="rect">
            <a:avLst/>
          </a:prstGeom>
          <a:solidFill>
            <a:srgbClr val="DAE2F3"/>
          </a:solidFill>
        </p:spPr>
        <p:txBody>
          <a:bodyPr vert="horz" wrap="square" lIns="0" tIns="37465" rIns="0" bIns="0" rtlCol="0">
            <a:spAutoFit/>
          </a:bodyPr>
          <a:lstStyle/>
          <a:p>
            <a:pPr marL="175895" marR="154940" indent="-14604" algn="ctr">
              <a:lnSpc>
                <a:spcPct val="100000"/>
              </a:lnSpc>
              <a:spcBef>
                <a:spcPts val="295"/>
              </a:spcBef>
              <a:spcAft>
                <a:spcPts val="600"/>
              </a:spcAft>
            </a:pPr>
            <a:r>
              <a:rPr lang="cs-CZ" sz="1800" b="1" spc="60" dirty="0">
                <a:solidFill>
                  <a:srgbClr val="EC7C30"/>
                </a:solidFill>
                <a:latin typeface="Calibri"/>
                <a:cs typeface="Calibri"/>
              </a:rPr>
              <a:t>O</a:t>
            </a:r>
            <a:r>
              <a:rPr sz="1800" b="1" spc="60" dirty="0">
                <a:solidFill>
                  <a:srgbClr val="EC7C30"/>
                </a:solidFill>
                <a:latin typeface="Calibri"/>
                <a:cs typeface="Calibri"/>
              </a:rPr>
              <a:t>ran</a:t>
            </a:r>
            <a:r>
              <a:rPr lang="cs-CZ" sz="1800" b="1" spc="60" dirty="0" err="1">
                <a:solidFill>
                  <a:srgbClr val="EC7C30"/>
                </a:solidFill>
                <a:latin typeface="Calibri"/>
                <a:cs typeface="Calibri"/>
              </a:rPr>
              <a:t>žové</a:t>
            </a:r>
            <a:r>
              <a:rPr sz="1800" b="1" spc="10" dirty="0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lang="cs-CZ" sz="1800" spc="10" dirty="0">
                <a:solidFill>
                  <a:srgbClr val="001E5F"/>
                </a:solidFill>
                <a:latin typeface="Calibri"/>
                <a:cs typeface="Calibri"/>
              </a:rPr>
              <a:t>jsou suroviny jak kritické, tak i strategické dle definice EU a jsou nezbytné pro technologie podporující ekologické a digitální změny a cíle v oblasti obrany, letectví a kosmonautiky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cs-CZ" sz="1500" spc="-45" dirty="0">
                <a:solidFill>
                  <a:srgbClr val="7E7E7E"/>
                </a:solidFill>
                <a:cs typeface="Calibri"/>
              </a:rPr>
              <a:t>                        (*)</a:t>
            </a:r>
            <a:r>
              <a:rPr lang="cs-CZ" sz="1500" spc="110" dirty="0">
                <a:solidFill>
                  <a:srgbClr val="7E7E7E"/>
                </a:solidFill>
                <a:cs typeface="Calibri"/>
              </a:rPr>
              <a:t> </a:t>
            </a:r>
            <a:r>
              <a:rPr lang="cs-CZ" sz="1500" dirty="0" err="1">
                <a:solidFill>
                  <a:srgbClr val="7E7E7E"/>
                </a:solidFill>
                <a:cs typeface="Calibri"/>
              </a:rPr>
              <a:t>Platinum</a:t>
            </a:r>
            <a:r>
              <a:rPr lang="cs-CZ" sz="1500" dirty="0">
                <a:solidFill>
                  <a:srgbClr val="7E7E7E"/>
                </a:solidFill>
                <a:cs typeface="Calibri"/>
              </a:rPr>
              <a:t>,</a:t>
            </a:r>
            <a:r>
              <a:rPr lang="cs-CZ" sz="1500" spc="95" dirty="0">
                <a:solidFill>
                  <a:srgbClr val="7E7E7E"/>
                </a:solidFill>
                <a:cs typeface="Calibri"/>
              </a:rPr>
              <a:t> </a:t>
            </a:r>
            <a:r>
              <a:rPr lang="cs-CZ" sz="1500" dirty="0">
                <a:solidFill>
                  <a:srgbClr val="7E7E7E"/>
                </a:solidFill>
                <a:cs typeface="Calibri"/>
              </a:rPr>
              <a:t>Palladium,</a:t>
            </a:r>
            <a:r>
              <a:rPr lang="cs-CZ" sz="1500" spc="90" dirty="0">
                <a:solidFill>
                  <a:srgbClr val="7E7E7E"/>
                </a:solidFill>
                <a:cs typeface="Calibri"/>
              </a:rPr>
              <a:t> </a:t>
            </a:r>
            <a:r>
              <a:rPr lang="cs-CZ" sz="1500" dirty="0">
                <a:solidFill>
                  <a:srgbClr val="7E7E7E"/>
                </a:solidFill>
                <a:cs typeface="Calibri"/>
              </a:rPr>
              <a:t>Rhodium,</a:t>
            </a:r>
            <a:r>
              <a:rPr lang="cs-CZ" sz="1500" spc="120" dirty="0">
                <a:solidFill>
                  <a:srgbClr val="7E7E7E"/>
                </a:solidFill>
                <a:cs typeface="Calibri"/>
              </a:rPr>
              <a:t> </a:t>
            </a:r>
            <a:r>
              <a:rPr lang="cs-CZ" sz="1500" dirty="0">
                <a:solidFill>
                  <a:srgbClr val="7E7E7E"/>
                </a:solidFill>
                <a:cs typeface="Calibri"/>
              </a:rPr>
              <a:t>Ruthenium,</a:t>
            </a:r>
            <a:r>
              <a:rPr lang="cs-CZ" sz="1500" spc="125" dirty="0">
                <a:solidFill>
                  <a:srgbClr val="7E7E7E"/>
                </a:solidFill>
                <a:cs typeface="Calibri"/>
              </a:rPr>
              <a:t> </a:t>
            </a:r>
            <a:r>
              <a:rPr lang="cs-CZ" sz="1500" dirty="0">
                <a:solidFill>
                  <a:srgbClr val="7E7E7E"/>
                </a:solidFill>
                <a:cs typeface="Calibri"/>
              </a:rPr>
              <a:t>Iridium.</a:t>
            </a:r>
            <a:r>
              <a:rPr lang="cs-CZ" sz="1500" spc="105" dirty="0">
                <a:solidFill>
                  <a:srgbClr val="7E7E7E"/>
                </a:solidFill>
                <a:cs typeface="Calibri"/>
              </a:rPr>
              <a:t> </a:t>
            </a:r>
            <a:r>
              <a:rPr lang="cs-CZ" sz="1500" spc="-60" dirty="0">
                <a:solidFill>
                  <a:srgbClr val="7E7E7E"/>
                </a:solidFill>
                <a:cs typeface="Calibri"/>
              </a:rPr>
              <a:t>(**)</a:t>
            </a:r>
            <a:r>
              <a:rPr lang="cs-CZ" sz="1500" spc="120" dirty="0">
                <a:solidFill>
                  <a:srgbClr val="7E7E7E"/>
                </a:solidFill>
                <a:cs typeface="Calibri"/>
              </a:rPr>
              <a:t> </a:t>
            </a:r>
            <a:r>
              <a:rPr lang="cs-CZ" sz="1500" dirty="0">
                <a:solidFill>
                  <a:srgbClr val="7E7E7E"/>
                </a:solidFill>
                <a:cs typeface="Calibri"/>
              </a:rPr>
              <a:t>Cerium,</a:t>
            </a:r>
            <a:r>
              <a:rPr lang="cs-CZ" sz="1500" spc="120" dirty="0">
                <a:solidFill>
                  <a:srgbClr val="7E7E7E"/>
                </a:solidFill>
                <a:cs typeface="Calibri"/>
              </a:rPr>
              <a:t> </a:t>
            </a:r>
            <a:r>
              <a:rPr lang="cs-CZ" sz="1500" dirty="0" err="1">
                <a:solidFill>
                  <a:srgbClr val="7E7E7E"/>
                </a:solidFill>
                <a:cs typeface="Calibri"/>
              </a:rPr>
              <a:t>Lanthanum</a:t>
            </a:r>
            <a:r>
              <a:rPr lang="cs-CZ" sz="1500" dirty="0">
                <a:solidFill>
                  <a:srgbClr val="7E7E7E"/>
                </a:solidFill>
                <a:cs typeface="Calibri"/>
              </a:rPr>
              <a:t>,</a:t>
            </a:r>
            <a:r>
              <a:rPr lang="cs-CZ" sz="1500" spc="120" dirty="0">
                <a:solidFill>
                  <a:srgbClr val="7E7E7E"/>
                </a:solidFill>
                <a:cs typeface="Calibri"/>
              </a:rPr>
              <a:t> </a:t>
            </a:r>
            <a:r>
              <a:rPr lang="cs-CZ" sz="1500" dirty="0">
                <a:solidFill>
                  <a:srgbClr val="7E7E7E"/>
                </a:solidFill>
                <a:cs typeface="Calibri"/>
              </a:rPr>
              <a:t>Neodym,</a:t>
            </a:r>
            <a:r>
              <a:rPr lang="cs-CZ" sz="1500" spc="105" dirty="0">
                <a:solidFill>
                  <a:srgbClr val="7E7E7E"/>
                </a:solidFill>
                <a:cs typeface="Calibri"/>
              </a:rPr>
              <a:t> </a:t>
            </a:r>
            <a:r>
              <a:rPr lang="cs-CZ" sz="1500" dirty="0" err="1">
                <a:solidFill>
                  <a:srgbClr val="7E7E7E"/>
                </a:solidFill>
                <a:cs typeface="Calibri"/>
              </a:rPr>
              <a:t>Praseodym</a:t>
            </a:r>
            <a:r>
              <a:rPr lang="cs-CZ" sz="1500" dirty="0">
                <a:solidFill>
                  <a:srgbClr val="7E7E7E"/>
                </a:solidFill>
                <a:cs typeface="Calibri"/>
              </a:rPr>
              <a:t>,</a:t>
            </a:r>
            <a:r>
              <a:rPr lang="cs-CZ" sz="1500" spc="105" dirty="0">
                <a:solidFill>
                  <a:srgbClr val="7E7E7E"/>
                </a:solidFill>
                <a:cs typeface="Calibri"/>
              </a:rPr>
              <a:t> </a:t>
            </a:r>
            <a:r>
              <a:rPr lang="cs-CZ" sz="1500" spc="-10" dirty="0">
                <a:solidFill>
                  <a:srgbClr val="7E7E7E"/>
                </a:solidFill>
                <a:cs typeface="Calibri"/>
              </a:rPr>
              <a:t>Samarium.</a:t>
            </a:r>
            <a:endParaRPr lang="cs-CZ" sz="1500" dirty="0"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lang="cs-CZ" sz="1500" spc="-65" dirty="0">
                <a:solidFill>
                  <a:srgbClr val="7E7E7E"/>
                </a:solidFill>
                <a:cs typeface="Calibri"/>
              </a:rPr>
              <a:t>                                                    (***)</a:t>
            </a:r>
            <a:r>
              <a:rPr lang="cs-CZ" sz="1500" spc="65" dirty="0">
                <a:solidFill>
                  <a:srgbClr val="7E7E7E"/>
                </a:solidFill>
                <a:cs typeface="Calibri"/>
              </a:rPr>
              <a:t> </a:t>
            </a:r>
            <a:r>
              <a:rPr lang="cs-CZ" sz="1500" dirty="0">
                <a:solidFill>
                  <a:srgbClr val="7E7E7E"/>
                </a:solidFill>
                <a:cs typeface="Calibri"/>
              </a:rPr>
              <a:t>Dysprosium,</a:t>
            </a:r>
            <a:r>
              <a:rPr lang="cs-CZ" sz="1500" spc="55" dirty="0">
                <a:solidFill>
                  <a:srgbClr val="7E7E7E"/>
                </a:solidFill>
                <a:cs typeface="Calibri"/>
              </a:rPr>
              <a:t> </a:t>
            </a:r>
            <a:r>
              <a:rPr lang="cs-CZ" sz="1500" dirty="0">
                <a:solidFill>
                  <a:srgbClr val="7E7E7E"/>
                </a:solidFill>
                <a:cs typeface="Calibri"/>
              </a:rPr>
              <a:t>Erbium,</a:t>
            </a:r>
            <a:r>
              <a:rPr lang="cs-CZ" sz="1500" spc="85" dirty="0">
                <a:solidFill>
                  <a:srgbClr val="7E7E7E"/>
                </a:solidFill>
                <a:cs typeface="Calibri"/>
              </a:rPr>
              <a:t> </a:t>
            </a:r>
            <a:r>
              <a:rPr lang="cs-CZ" sz="1500" dirty="0">
                <a:solidFill>
                  <a:srgbClr val="7E7E7E"/>
                </a:solidFill>
                <a:cs typeface="Calibri"/>
              </a:rPr>
              <a:t>Europium,</a:t>
            </a:r>
            <a:r>
              <a:rPr lang="cs-CZ" sz="1500" spc="70" dirty="0">
                <a:solidFill>
                  <a:srgbClr val="7E7E7E"/>
                </a:solidFill>
                <a:cs typeface="Calibri"/>
              </a:rPr>
              <a:t> </a:t>
            </a:r>
            <a:r>
              <a:rPr lang="cs-CZ" sz="1500" dirty="0">
                <a:solidFill>
                  <a:srgbClr val="7E7E7E"/>
                </a:solidFill>
                <a:cs typeface="Calibri"/>
              </a:rPr>
              <a:t>Gadolinium,</a:t>
            </a:r>
            <a:r>
              <a:rPr lang="cs-CZ" sz="1500" spc="70" dirty="0">
                <a:solidFill>
                  <a:srgbClr val="7E7E7E"/>
                </a:solidFill>
                <a:cs typeface="Calibri"/>
              </a:rPr>
              <a:t> </a:t>
            </a:r>
            <a:r>
              <a:rPr lang="cs-CZ" sz="1500" dirty="0">
                <a:solidFill>
                  <a:srgbClr val="7E7E7E"/>
                </a:solidFill>
                <a:cs typeface="Calibri"/>
              </a:rPr>
              <a:t>Holmium,</a:t>
            </a:r>
            <a:r>
              <a:rPr lang="cs-CZ" sz="1500" spc="85" dirty="0">
                <a:solidFill>
                  <a:srgbClr val="7E7E7E"/>
                </a:solidFill>
                <a:cs typeface="Calibri"/>
              </a:rPr>
              <a:t> </a:t>
            </a:r>
            <a:r>
              <a:rPr lang="cs-CZ" sz="1500" dirty="0" err="1">
                <a:solidFill>
                  <a:srgbClr val="7E7E7E"/>
                </a:solidFill>
                <a:cs typeface="Calibri"/>
              </a:rPr>
              <a:t>Lutetium</a:t>
            </a:r>
            <a:r>
              <a:rPr lang="cs-CZ" sz="1500" dirty="0">
                <a:solidFill>
                  <a:srgbClr val="7E7E7E"/>
                </a:solidFill>
                <a:cs typeface="Calibri"/>
              </a:rPr>
              <a:t>,</a:t>
            </a:r>
            <a:r>
              <a:rPr lang="cs-CZ" sz="1500" spc="70" dirty="0">
                <a:solidFill>
                  <a:srgbClr val="7E7E7E"/>
                </a:solidFill>
                <a:cs typeface="Calibri"/>
              </a:rPr>
              <a:t> </a:t>
            </a:r>
            <a:r>
              <a:rPr lang="cs-CZ" sz="1500" dirty="0">
                <a:solidFill>
                  <a:srgbClr val="7E7E7E"/>
                </a:solidFill>
                <a:cs typeface="Calibri"/>
              </a:rPr>
              <a:t>Terbium,</a:t>
            </a:r>
            <a:r>
              <a:rPr lang="cs-CZ" sz="1500" spc="70" dirty="0">
                <a:solidFill>
                  <a:srgbClr val="7E7E7E"/>
                </a:solidFill>
                <a:cs typeface="Calibri"/>
              </a:rPr>
              <a:t> </a:t>
            </a:r>
            <a:r>
              <a:rPr lang="cs-CZ" sz="1500" dirty="0">
                <a:solidFill>
                  <a:srgbClr val="7E7E7E"/>
                </a:solidFill>
                <a:cs typeface="Calibri"/>
              </a:rPr>
              <a:t>Thulium,</a:t>
            </a:r>
            <a:r>
              <a:rPr lang="cs-CZ" sz="1500" spc="70" dirty="0">
                <a:solidFill>
                  <a:srgbClr val="7E7E7E"/>
                </a:solidFill>
                <a:cs typeface="Calibri"/>
              </a:rPr>
              <a:t> </a:t>
            </a:r>
            <a:r>
              <a:rPr lang="cs-CZ" sz="1500" dirty="0">
                <a:solidFill>
                  <a:srgbClr val="7E7E7E"/>
                </a:solidFill>
                <a:cs typeface="Calibri"/>
              </a:rPr>
              <a:t>Yttrium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580889" y="5184623"/>
            <a:ext cx="3030220" cy="168465"/>
          </a:xfrm>
          <a:custGeom>
            <a:avLst/>
            <a:gdLst/>
            <a:ahLst/>
            <a:cxnLst/>
            <a:rect l="l" t="t" r="r" b="b"/>
            <a:pathLst>
              <a:path w="3030220" h="135889">
                <a:moveTo>
                  <a:pt x="3029711" y="0"/>
                </a:moveTo>
                <a:lnTo>
                  <a:pt x="0" y="0"/>
                </a:lnTo>
                <a:lnTo>
                  <a:pt x="1514855" y="135636"/>
                </a:lnTo>
                <a:lnTo>
                  <a:pt x="3029711" y="0"/>
                </a:lnTo>
                <a:close/>
              </a:path>
            </a:pathLst>
          </a:custGeom>
          <a:solidFill>
            <a:srgbClr val="F47A1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Obrázek 1" descr="Obsah obrázku Písmo, text, Grafika, grafický design&#10;&#10;Obsah generovaný pomocí AI může být nesprávný.">
            <a:extLst>
              <a:ext uri="{FF2B5EF4-FFF2-40B4-BE49-F238E27FC236}">
                <a16:creationId xmlns:a16="http://schemas.microsoft.com/office/drawing/2014/main" id="{13EAA77F-9389-189E-BFF6-8FBB8548D7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3" t="23385" r="6469" b="23358"/>
          <a:stretch>
            <a:fillRect/>
          </a:stretch>
        </p:blipFill>
        <p:spPr>
          <a:xfrm>
            <a:off x="-12010" y="456010"/>
            <a:ext cx="3164394" cy="80898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86092" y="537992"/>
            <a:ext cx="11219815" cy="830356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12700" marR="5080" algn="r">
              <a:lnSpc>
                <a:spcPts val="3030"/>
              </a:lnSpc>
              <a:spcBef>
                <a:spcPts val="475"/>
              </a:spcBef>
            </a:pPr>
            <a:r>
              <a:rPr sz="3000" b="1" cap="all" spc="60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EU</a:t>
            </a:r>
            <a:r>
              <a:rPr sz="3000" b="1" cap="all" spc="30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 </a:t>
            </a:r>
            <a:r>
              <a:rPr lang="cs-CZ" sz="3000" b="1" cap="all" spc="30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dováží ze třetích zemí až</a:t>
            </a:r>
            <a:r>
              <a:rPr sz="3000" b="1" cap="all" spc="5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 </a:t>
            </a:r>
            <a:r>
              <a:rPr sz="3000" b="1" cap="all" spc="85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100</a:t>
            </a:r>
            <a:r>
              <a:rPr lang="cs-CZ" sz="3000" b="1" cap="all" spc="85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 </a:t>
            </a:r>
            <a:r>
              <a:rPr sz="3000" b="1" cap="all" spc="85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%</a:t>
            </a:r>
            <a:r>
              <a:rPr sz="3000" b="1" cap="all" spc="10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 </a:t>
            </a:r>
            <a:r>
              <a:rPr lang="cs-CZ" sz="3000" b="1" cap="all" spc="10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kritických </a:t>
            </a:r>
            <a:br>
              <a:rPr lang="cs-CZ" sz="3000" b="1" cap="all" spc="10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</a:br>
            <a:r>
              <a:rPr lang="cs-CZ" sz="3000" b="1" cap="all" spc="10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surovin</a:t>
            </a:r>
            <a:r>
              <a:rPr sz="3000" b="1" cap="all" spc="-10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, </a:t>
            </a:r>
            <a:r>
              <a:rPr lang="cs-CZ" sz="3000" b="1" cap="all" spc="-10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které se podílejí na</a:t>
            </a:r>
            <a:r>
              <a:rPr sz="3000" b="1" cap="all" spc="114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 </a:t>
            </a:r>
            <a:r>
              <a:rPr sz="3000" b="1" cap="all" spc="110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23</a:t>
            </a:r>
            <a:r>
              <a:rPr lang="cs-CZ" sz="3000" b="1" cap="all" spc="110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 </a:t>
            </a:r>
            <a:r>
              <a:rPr sz="3000" b="1" cap="all" spc="110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%</a:t>
            </a:r>
            <a:r>
              <a:rPr sz="3000" b="1" cap="all" spc="85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 </a:t>
            </a:r>
            <a:r>
              <a:rPr lang="cs-CZ" sz="3000" b="1" cap="all" spc="85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H</a:t>
            </a:r>
            <a:r>
              <a:rPr sz="3000" b="1" cap="all" spc="-25" dirty="0">
                <a:solidFill>
                  <a:schemeClr val="accent6">
                    <a:lumMod val="50000"/>
                  </a:schemeClr>
                </a:solidFill>
                <a:cs typeface="Calibri Light" panose="020F0302020204030204" pitchFamily="34" charset="0"/>
              </a:rPr>
              <a:t>DP</a:t>
            </a:r>
            <a:endParaRPr sz="3000" b="1" cap="all" dirty="0">
              <a:solidFill>
                <a:schemeClr val="accent6">
                  <a:lumMod val="50000"/>
                </a:schemeClr>
              </a:solidFill>
              <a:cs typeface="Calibri Light" panose="020F0302020204030204" pitchFamily="34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443852" y="2905070"/>
            <a:ext cx="5189220" cy="2066925"/>
          </a:xfrm>
          <a:custGeom>
            <a:avLst/>
            <a:gdLst/>
            <a:ahLst/>
            <a:cxnLst/>
            <a:rect l="l" t="t" r="r" b="b"/>
            <a:pathLst>
              <a:path w="5189220" h="2066925">
                <a:moveTo>
                  <a:pt x="4844796" y="0"/>
                </a:moveTo>
                <a:lnTo>
                  <a:pt x="344424" y="0"/>
                </a:lnTo>
                <a:lnTo>
                  <a:pt x="297682" y="3143"/>
                </a:lnTo>
                <a:lnTo>
                  <a:pt x="252853" y="12301"/>
                </a:lnTo>
                <a:lnTo>
                  <a:pt x="210347" y="27062"/>
                </a:lnTo>
                <a:lnTo>
                  <a:pt x="170575" y="47018"/>
                </a:lnTo>
                <a:lnTo>
                  <a:pt x="133945" y="71757"/>
                </a:lnTo>
                <a:lnTo>
                  <a:pt x="100869" y="100869"/>
                </a:lnTo>
                <a:lnTo>
                  <a:pt x="71757" y="133945"/>
                </a:lnTo>
                <a:lnTo>
                  <a:pt x="47018" y="170575"/>
                </a:lnTo>
                <a:lnTo>
                  <a:pt x="27062" y="210347"/>
                </a:lnTo>
                <a:lnTo>
                  <a:pt x="12301" y="252853"/>
                </a:lnTo>
                <a:lnTo>
                  <a:pt x="3143" y="297682"/>
                </a:lnTo>
                <a:lnTo>
                  <a:pt x="0" y="344424"/>
                </a:lnTo>
                <a:lnTo>
                  <a:pt x="0" y="1722119"/>
                </a:lnTo>
                <a:lnTo>
                  <a:pt x="3143" y="1768861"/>
                </a:lnTo>
                <a:lnTo>
                  <a:pt x="12301" y="1813690"/>
                </a:lnTo>
                <a:lnTo>
                  <a:pt x="27062" y="1856196"/>
                </a:lnTo>
                <a:lnTo>
                  <a:pt x="47018" y="1895968"/>
                </a:lnTo>
                <a:lnTo>
                  <a:pt x="71757" y="1932598"/>
                </a:lnTo>
                <a:lnTo>
                  <a:pt x="100869" y="1965674"/>
                </a:lnTo>
                <a:lnTo>
                  <a:pt x="133945" y="1994786"/>
                </a:lnTo>
                <a:lnTo>
                  <a:pt x="170575" y="2019525"/>
                </a:lnTo>
                <a:lnTo>
                  <a:pt x="210347" y="2039481"/>
                </a:lnTo>
                <a:lnTo>
                  <a:pt x="252853" y="2054242"/>
                </a:lnTo>
                <a:lnTo>
                  <a:pt x="297682" y="2063400"/>
                </a:lnTo>
                <a:lnTo>
                  <a:pt x="344424" y="2066543"/>
                </a:lnTo>
                <a:lnTo>
                  <a:pt x="4844796" y="2066543"/>
                </a:lnTo>
                <a:lnTo>
                  <a:pt x="4891537" y="2063400"/>
                </a:lnTo>
                <a:lnTo>
                  <a:pt x="4936366" y="2054242"/>
                </a:lnTo>
                <a:lnTo>
                  <a:pt x="4978872" y="2039481"/>
                </a:lnTo>
                <a:lnTo>
                  <a:pt x="5018644" y="2019525"/>
                </a:lnTo>
                <a:lnTo>
                  <a:pt x="5055274" y="1994786"/>
                </a:lnTo>
                <a:lnTo>
                  <a:pt x="5088350" y="1965674"/>
                </a:lnTo>
                <a:lnTo>
                  <a:pt x="5117462" y="1932598"/>
                </a:lnTo>
                <a:lnTo>
                  <a:pt x="5142201" y="1895968"/>
                </a:lnTo>
                <a:lnTo>
                  <a:pt x="5162157" y="1856196"/>
                </a:lnTo>
                <a:lnTo>
                  <a:pt x="5176918" y="1813690"/>
                </a:lnTo>
                <a:lnTo>
                  <a:pt x="5186076" y="1768861"/>
                </a:lnTo>
                <a:lnTo>
                  <a:pt x="5189220" y="1722119"/>
                </a:lnTo>
                <a:lnTo>
                  <a:pt x="5189220" y="344424"/>
                </a:lnTo>
                <a:lnTo>
                  <a:pt x="5186076" y="297682"/>
                </a:lnTo>
                <a:lnTo>
                  <a:pt x="5176918" y="252853"/>
                </a:lnTo>
                <a:lnTo>
                  <a:pt x="5162157" y="210347"/>
                </a:lnTo>
                <a:lnTo>
                  <a:pt x="5142201" y="170575"/>
                </a:lnTo>
                <a:lnTo>
                  <a:pt x="5117462" y="133945"/>
                </a:lnTo>
                <a:lnTo>
                  <a:pt x="5088350" y="100869"/>
                </a:lnTo>
                <a:lnTo>
                  <a:pt x="5055274" y="71757"/>
                </a:lnTo>
                <a:lnTo>
                  <a:pt x="5018644" y="47018"/>
                </a:lnTo>
                <a:lnTo>
                  <a:pt x="4978872" y="27062"/>
                </a:lnTo>
                <a:lnTo>
                  <a:pt x="4936366" y="12301"/>
                </a:lnTo>
                <a:lnTo>
                  <a:pt x="4891537" y="3143"/>
                </a:lnTo>
                <a:lnTo>
                  <a:pt x="4844796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788657" y="3311483"/>
            <a:ext cx="449961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cs-CZ" sz="2400" spc="-20" dirty="0">
                <a:solidFill>
                  <a:srgbClr val="001E5F"/>
                </a:solidFill>
                <a:latin typeface="Calibri"/>
                <a:cs typeface="Calibri"/>
              </a:rPr>
              <a:t>Na úrovni EU se kritické suroviny podílejí na tvorbě hodnot ve výši</a:t>
            </a:r>
            <a:r>
              <a:rPr sz="2400" spc="40" dirty="0">
                <a:solidFill>
                  <a:srgbClr val="001E5F"/>
                </a:solidFill>
                <a:latin typeface="Calibri"/>
                <a:cs typeface="Calibri"/>
              </a:rPr>
              <a:t> </a:t>
            </a:r>
            <a:r>
              <a:rPr sz="3200" b="1" spc="55" dirty="0">
                <a:solidFill>
                  <a:srgbClr val="F47A1F"/>
                </a:solidFill>
                <a:latin typeface="Calibri"/>
                <a:cs typeface="Calibri"/>
              </a:rPr>
              <a:t>3.3 </a:t>
            </a:r>
            <a:r>
              <a:rPr lang="cs-CZ" sz="3200" b="1" spc="55" dirty="0">
                <a:solidFill>
                  <a:srgbClr val="F47A1F"/>
                </a:solidFill>
                <a:latin typeface="Calibri"/>
                <a:cs typeface="Calibri"/>
              </a:rPr>
              <a:t>bilionu</a:t>
            </a:r>
            <a:r>
              <a:rPr sz="3200" b="1" spc="-105" dirty="0">
                <a:solidFill>
                  <a:srgbClr val="F47A1F"/>
                </a:solidFill>
                <a:latin typeface="Calibri"/>
                <a:cs typeface="Calibri"/>
              </a:rPr>
              <a:t> </a:t>
            </a:r>
            <a:r>
              <a:rPr sz="3200" b="1" spc="105" dirty="0">
                <a:solidFill>
                  <a:srgbClr val="F47A1F"/>
                </a:solidFill>
                <a:latin typeface="Calibri"/>
                <a:cs typeface="Calibri"/>
              </a:rPr>
              <a:t>E</a:t>
            </a:r>
            <a:r>
              <a:rPr lang="cs-CZ" sz="3200" b="1" spc="105" dirty="0">
                <a:solidFill>
                  <a:srgbClr val="F47A1F"/>
                </a:solidFill>
                <a:latin typeface="Calibri"/>
                <a:cs typeface="Calibri"/>
              </a:rPr>
              <a:t>UR</a:t>
            </a:r>
            <a:endParaRPr sz="3200" dirty="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04908" y="1868830"/>
            <a:ext cx="867108" cy="88087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754683" y="5695527"/>
            <a:ext cx="29279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130" dirty="0">
                <a:solidFill>
                  <a:srgbClr val="C00000"/>
                </a:solidFill>
                <a:latin typeface="Calibri"/>
                <a:cs typeface="Calibri"/>
              </a:rPr>
              <a:t>23%</a:t>
            </a:r>
            <a:r>
              <a:rPr sz="2400" b="1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cs-CZ" sz="2400" b="1" spc="-50" dirty="0">
                <a:solidFill>
                  <a:srgbClr val="C00000"/>
                </a:solidFill>
                <a:latin typeface="Calibri"/>
                <a:cs typeface="Calibri"/>
              </a:rPr>
              <a:t>podíl na</a:t>
            </a:r>
            <a:r>
              <a:rPr sz="2400" b="1" spc="-8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cs-CZ" sz="2400" b="1" spc="-80" dirty="0">
                <a:solidFill>
                  <a:srgbClr val="C00000"/>
                </a:solidFill>
                <a:latin typeface="Calibri"/>
                <a:cs typeface="Calibri"/>
              </a:rPr>
              <a:t>H</a:t>
            </a:r>
            <a:r>
              <a:rPr sz="2400" b="1" spc="-25" dirty="0">
                <a:solidFill>
                  <a:srgbClr val="C00000"/>
                </a:solidFill>
                <a:latin typeface="Calibri"/>
                <a:cs typeface="Calibri"/>
              </a:rPr>
              <a:t>DP</a:t>
            </a:r>
            <a:r>
              <a:rPr lang="cs-CZ" sz="2400" b="1" spc="-25" dirty="0">
                <a:solidFill>
                  <a:srgbClr val="C00000"/>
                </a:solidFill>
                <a:latin typeface="Calibri"/>
                <a:cs typeface="Calibri"/>
              </a:rPr>
              <a:t> EU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075675" y="5282731"/>
            <a:ext cx="2286000" cy="117475"/>
          </a:xfrm>
          <a:custGeom>
            <a:avLst/>
            <a:gdLst/>
            <a:ahLst/>
            <a:cxnLst/>
            <a:rect l="l" t="t" r="r" b="b"/>
            <a:pathLst>
              <a:path w="2286000" h="117475">
                <a:moveTo>
                  <a:pt x="2286000" y="0"/>
                </a:moveTo>
                <a:lnTo>
                  <a:pt x="0" y="0"/>
                </a:lnTo>
                <a:lnTo>
                  <a:pt x="1143000" y="117347"/>
                </a:lnTo>
                <a:lnTo>
                  <a:pt x="2286000" y="0"/>
                </a:lnTo>
                <a:close/>
              </a:path>
            </a:pathLst>
          </a:custGeom>
          <a:solidFill>
            <a:srgbClr val="F47A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02754" y="2905071"/>
            <a:ext cx="5189220" cy="2066925"/>
          </a:xfrm>
          <a:custGeom>
            <a:avLst/>
            <a:gdLst/>
            <a:ahLst/>
            <a:cxnLst/>
            <a:rect l="l" t="t" r="r" b="b"/>
            <a:pathLst>
              <a:path w="5189220" h="2066925">
                <a:moveTo>
                  <a:pt x="4844795" y="0"/>
                </a:moveTo>
                <a:lnTo>
                  <a:pt x="344436" y="0"/>
                </a:lnTo>
                <a:lnTo>
                  <a:pt x="297697" y="3143"/>
                </a:lnTo>
                <a:lnTo>
                  <a:pt x="252869" y="12301"/>
                </a:lnTo>
                <a:lnTo>
                  <a:pt x="210363" y="27062"/>
                </a:lnTo>
                <a:lnTo>
                  <a:pt x="170590" y="47018"/>
                </a:lnTo>
                <a:lnTo>
                  <a:pt x="133959" y="71757"/>
                </a:lnTo>
                <a:lnTo>
                  <a:pt x="100880" y="100869"/>
                </a:lnTo>
                <a:lnTo>
                  <a:pt x="71765" y="133945"/>
                </a:lnTo>
                <a:lnTo>
                  <a:pt x="47024" y="170575"/>
                </a:lnTo>
                <a:lnTo>
                  <a:pt x="27066" y="210347"/>
                </a:lnTo>
                <a:lnTo>
                  <a:pt x="12303" y="252853"/>
                </a:lnTo>
                <a:lnTo>
                  <a:pt x="3144" y="297682"/>
                </a:lnTo>
                <a:lnTo>
                  <a:pt x="0" y="344424"/>
                </a:lnTo>
                <a:lnTo>
                  <a:pt x="0" y="1722119"/>
                </a:lnTo>
                <a:lnTo>
                  <a:pt x="3144" y="1768861"/>
                </a:lnTo>
                <a:lnTo>
                  <a:pt x="12303" y="1813690"/>
                </a:lnTo>
                <a:lnTo>
                  <a:pt x="27066" y="1856196"/>
                </a:lnTo>
                <a:lnTo>
                  <a:pt x="47024" y="1895968"/>
                </a:lnTo>
                <a:lnTo>
                  <a:pt x="71765" y="1932598"/>
                </a:lnTo>
                <a:lnTo>
                  <a:pt x="100880" y="1965674"/>
                </a:lnTo>
                <a:lnTo>
                  <a:pt x="133959" y="1994786"/>
                </a:lnTo>
                <a:lnTo>
                  <a:pt x="170590" y="2019525"/>
                </a:lnTo>
                <a:lnTo>
                  <a:pt x="210363" y="2039481"/>
                </a:lnTo>
                <a:lnTo>
                  <a:pt x="252869" y="2054242"/>
                </a:lnTo>
                <a:lnTo>
                  <a:pt x="297697" y="2063400"/>
                </a:lnTo>
                <a:lnTo>
                  <a:pt x="344436" y="2066543"/>
                </a:lnTo>
                <a:lnTo>
                  <a:pt x="4844795" y="2066543"/>
                </a:lnTo>
                <a:lnTo>
                  <a:pt x="4891537" y="2063400"/>
                </a:lnTo>
                <a:lnTo>
                  <a:pt x="4936366" y="2054242"/>
                </a:lnTo>
                <a:lnTo>
                  <a:pt x="4978872" y="2039481"/>
                </a:lnTo>
                <a:lnTo>
                  <a:pt x="5018644" y="2019525"/>
                </a:lnTo>
                <a:lnTo>
                  <a:pt x="5055274" y="1994786"/>
                </a:lnTo>
                <a:lnTo>
                  <a:pt x="5088350" y="1965674"/>
                </a:lnTo>
                <a:lnTo>
                  <a:pt x="5117462" y="1932598"/>
                </a:lnTo>
                <a:lnTo>
                  <a:pt x="5142201" y="1895968"/>
                </a:lnTo>
                <a:lnTo>
                  <a:pt x="5162157" y="1856196"/>
                </a:lnTo>
                <a:lnTo>
                  <a:pt x="5176918" y="1813690"/>
                </a:lnTo>
                <a:lnTo>
                  <a:pt x="5186076" y="1768861"/>
                </a:lnTo>
                <a:lnTo>
                  <a:pt x="5189220" y="1722119"/>
                </a:lnTo>
                <a:lnTo>
                  <a:pt x="5189220" y="344424"/>
                </a:lnTo>
                <a:lnTo>
                  <a:pt x="5186076" y="297682"/>
                </a:lnTo>
                <a:lnTo>
                  <a:pt x="5176918" y="252853"/>
                </a:lnTo>
                <a:lnTo>
                  <a:pt x="5162157" y="210347"/>
                </a:lnTo>
                <a:lnTo>
                  <a:pt x="5142201" y="170575"/>
                </a:lnTo>
                <a:lnTo>
                  <a:pt x="5117462" y="133945"/>
                </a:lnTo>
                <a:lnTo>
                  <a:pt x="5088350" y="100869"/>
                </a:lnTo>
                <a:lnTo>
                  <a:pt x="5055274" y="71757"/>
                </a:lnTo>
                <a:lnTo>
                  <a:pt x="5018644" y="47018"/>
                </a:lnTo>
                <a:lnTo>
                  <a:pt x="4978872" y="27062"/>
                </a:lnTo>
                <a:lnTo>
                  <a:pt x="4936366" y="12301"/>
                </a:lnTo>
                <a:lnTo>
                  <a:pt x="4891537" y="3143"/>
                </a:lnTo>
                <a:lnTo>
                  <a:pt x="4844795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02755" y="3303532"/>
            <a:ext cx="5189220" cy="124457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001E5F"/>
                </a:solidFill>
                <a:latin typeface="+mn-lt"/>
                <a:cs typeface="Calibri"/>
              </a:rPr>
              <a:t>EU</a:t>
            </a:r>
            <a:r>
              <a:rPr lang="cs-CZ" sz="3200" b="1" dirty="0">
                <a:solidFill>
                  <a:srgbClr val="001E5F"/>
                </a:solidFill>
                <a:latin typeface="+mn-lt"/>
                <a:cs typeface="Calibri"/>
              </a:rPr>
              <a:t> je z více než </a:t>
            </a:r>
            <a:r>
              <a:rPr sz="3200" b="1" dirty="0">
                <a:solidFill>
                  <a:srgbClr val="001E5F"/>
                </a:solidFill>
                <a:latin typeface="+mn-lt"/>
              </a:rPr>
              <a:t>80</a:t>
            </a:r>
            <a:r>
              <a:rPr lang="cs-CZ" sz="3200" b="1" dirty="0">
                <a:solidFill>
                  <a:srgbClr val="001E5F"/>
                </a:solidFill>
                <a:latin typeface="+mn-lt"/>
              </a:rPr>
              <a:t> </a:t>
            </a:r>
            <a:r>
              <a:rPr sz="3200" b="1" dirty="0">
                <a:solidFill>
                  <a:srgbClr val="001E5F"/>
                </a:solidFill>
                <a:latin typeface="+mn-lt"/>
              </a:rPr>
              <a:t>% </a:t>
            </a:r>
            <a:r>
              <a:rPr lang="cs-CZ" sz="3200" b="1" dirty="0">
                <a:solidFill>
                  <a:srgbClr val="001E5F"/>
                </a:solidFill>
                <a:latin typeface="+mn-lt"/>
              </a:rPr>
              <a:t>závislá </a:t>
            </a:r>
            <a:br>
              <a:rPr lang="cs-CZ" sz="2400" b="1" spc="140" dirty="0">
                <a:latin typeface="+mn-lt"/>
              </a:rPr>
            </a:br>
            <a:r>
              <a:rPr lang="cs-CZ" sz="2400" dirty="0">
                <a:latin typeface="+mn-lt"/>
              </a:rPr>
              <a:t>na třetích zemích u</a:t>
            </a:r>
            <a:r>
              <a:rPr sz="2400" b="0" dirty="0">
                <a:solidFill>
                  <a:srgbClr val="001E5F"/>
                </a:solidFill>
                <a:latin typeface="+mn-lt"/>
                <a:cs typeface="Calibri"/>
              </a:rPr>
              <a:t> </a:t>
            </a:r>
            <a:r>
              <a:rPr lang="cs-CZ" sz="2400" b="1" dirty="0">
                <a:latin typeface="+mn-lt"/>
              </a:rPr>
              <a:t>19</a:t>
            </a:r>
            <a:r>
              <a:rPr sz="2400" b="1" dirty="0">
                <a:latin typeface="+mn-lt"/>
              </a:rPr>
              <a:t> </a:t>
            </a:r>
            <a:r>
              <a:rPr lang="cs-CZ" sz="2400" b="1" dirty="0">
                <a:latin typeface="+mn-lt"/>
              </a:rPr>
              <a:t>ze</a:t>
            </a:r>
            <a:r>
              <a:rPr sz="2400" b="1" dirty="0">
                <a:latin typeface="+mn-lt"/>
              </a:rPr>
              <a:t> 34 </a:t>
            </a:r>
            <a:br>
              <a:rPr lang="cs-CZ" sz="2400" b="1" dirty="0">
                <a:latin typeface="+mn-lt"/>
              </a:rPr>
            </a:br>
            <a:r>
              <a:rPr lang="cs-CZ" sz="2400" dirty="0">
                <a:latin typeface="+mn-lt"/>
              </a:rPr>
              <a:t>kritických surovin</a:t>
            </a:r>
            <a:endParaRPr sz="2400" dirty="0">
              <a:latin typeface="+mn-lt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56165" y="1963820"/>
            <a:ext cx="882395" cy="785883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1954364" y="5282732"/>
            <a:ext cx="2286000" cy="117475"/>
          </a:xfrm>
          <a:custGeom>
            <a:avLst/>
            <a:gdLst/>
            <a:ahLst/>
            <a:cxnLst/>
            <a:rect l="l" t="t" r="r" b="b"/>
            <a:pathLst>
              <a:path w="2286000" h="117475">
                <a:moveTo>
                  <a:pt x="2285999" y="0"/>
                </a:moveTo>
                <a:lnTo>
                  <a:pt x="0" y="0"/>
                </a:lnTo>
                <a:lnTo>
                  <a:pt x="1143000" y="117347"/>
                </a:lnTo>
                <a:lnTo>
                  <a:pt x="2285999" y="0"/>
                </a:lnTo>
                <a:close/>
              </a:path>
            </a:pathLst>
          </a:custGeom>
          <a:solidFill>
            <a:srgbClr val="F47A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398524" y="5710943"/>
            <a:ext cx="367474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800" marR="5080">
              <a:lnSpc>
                <a:spcPct val="100000"/>
              </a:lnSpc>
              <a:spcBef>
                <a:spcPts val="100"/>
              </a:spcBef>
            </a:pPr>
            <a:r>
              <a:rPr sz="2400" b="1" kern="0" dirty="0">
                <a:solidFill>
                  <a:srgbClr val="C00000"/>
                </a:solidFill>
                <a:latin typeface="Calibri"/>
                <a:cs typeface="Calibri"/>
              </a:rPr>
              <a:t>100% </a:t>
            </a:r>
            <a:r>
              <a:rPr lang="cs-CZ" sz="2400" b="1" kern="0" dirty="0">
                <a:solidFill>
                  <a:srgbClr val="C00000"/>
                </a:solidFill>
                <a:latin typeface="Calibri"/>
                <a:cs typeface="Calibri"/>
              </a:rPr>
              <a:t>závislost na dovozu </a:t>
            </a:r>
            <a:r>
              <a:rPr sz="2400" b="1" kern="0" dirty="0">
                <a:solidFill>
                  <a:srgbClr val="C00000"/>
                </a:solidFill>
                <a:latin typeface="Calibri"/>
                <a:cs typeface="Calibri"/>
              </a:rPr>
              <a:t>11 </a:t>
            </a:r>
            <a:r>
              <a:rPr lang="cs-CZ" sz="2400" b="1" kern="0" dirty="0">
                <a:solidFill>
                  <a:srgbClr val="C00000"/>
                </a:solidFill>
                <a:latin typeface="Calibri"/>
                <a:cs typeface="Calibri"/>
              </a:rPr>
              <a:t>kritických surovin</a:t>
            </a:r>
            <a:endParaRPr sz="2400" kern="0" dirty="0">
              <a:latin typeface="Calibri"/>
              <a:cs typeface="Calibri"/>
            </a:endParaRPr>
          </a:p>
        </p:txBody>
      </p:sp>
      <p:pic>
        <p:nvPicPr>
          <p:cNvPr id="2" name="Obrázek 1" descr="Obsah obrázku Písmo, text, Grafika, grafický design&#10;&#10;Obsah generovaný pomocí AI může být nesprávný.">
            <a:extLst>
              <a:ext uri="{FF2B5EF4-FFF2-40B4-BE49-F238E27FC236}">
                <a16:creationId xmlns:a16="http://schemas.microsoft.com/office/drawing/2014/main" id="{09F2DB61-2AAC-2FF8-73ED-D9C7DBBE75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3" t="23385" r="6469" b="23358"/>
          <a:stretch>
            <a:fillRect/>
          </a:stretch>
        </p:blipFill>
        <p:spPr>
          <a:xfrm>
            <a:off x="-12010" y="548680"/>
            <a:ext cx="3164394" cy="80898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89109" y="432415"/>
            <a:ext cx="921255" cy="92160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8914" y="328510"/>
            <a:ext cx="10515600" cy="1129411"/>
          </a:xfrm>
          <a:prstGeom prst="rect">
            <a:avLst/>
          </a:prstGeom>
        </p:spPr>
        <p:txBody>
          <a:bodyPr vert="horz" wrap="square" lIns="0" tIns="204088" rIns="0" bIns="0" rtlCol="0">
            <a:spAutoFit/>
          </a:bodyPr>
          <a:lstStyle/>
          <a:p>
            <a:pPr marL="116839" algn="r">
              <a:lnSpc>
                <a:spcPct val="100000"/>
              </a:lnSpc>
              <a:spcBef>
                <a:spcPts val="95"/>
              </a:spcBef>
            </a:pPr>
            <a:r>
              <a:rPr lang="cs-CZ" sz="3000" b="1" cap="all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Čína je momentálně největší globální </a:t>
            </a:r>
            <a:br>
              <a:rPr lang="cs-CZ" sz="3000" b="1" cap="all" dirty="0">
                <a:solidFill>
                  <a:schemeClr val="accent6">
                    <a:lumMod val="50000"/>
                  </a:schemeClr>
                </a:solidFill>
                <a:latin typeface="+mn-lt"/>
              </a:rPr>
            </a:br>
            <a:r>
              <a:rPr lang="cs-CZ" sz="3000" b="1" cap="all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dodavatel kritických surovin</a:t>
            </a:r>
            <a:endParaRPr sz="3000" b="1" cap="all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0579" y="2476213"/>
            <a:ext cx="4389957" cy="3751668"/>
          </a:xfrm>
          <a:prstGeom prst="rect">
            <a:avLst/>
          </a:prstGeom>
          <a:solidFill>
            <a:srgbClr val="DAE2F3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2150" dirty="0">
              <a:latin typeface="Times New Roman"/>
              <a:cs typeface="Times New Roman"/>
            </a:endParaRPr>
          </a:p>
          <a:p>
            <a:pPr marL="377190" indent="-286385">
              <a:lnSpc>
                <a:spcPct val="100000"/>
              </a:lnSpc>
              <a:buClr>
                <a:srgbClr val="F47A1F"/>
              </a:buClr>
              <a:buFont typeface="Arial"/>
              <a:buChar char="•"/>
              <a:tabLst>
                <a:tab pos="377190" algn="l"/>
              </a:tabLst>
            </a:pPr>
            <a:r>
              <a:rPr lang="cs-CZ" sz="1800" b="1" spc="55" dirty="0">
                <a:solidFill>
                  <a:srgbClr val="001E5F"/>
                </a:solidFill>
                <a:latin typeface="Calibri"/>
                <a:cs typeface="Calibri"/>
              </a:rPr>
              <a:t>Čína je hlavním dodavatelem</a:t>
            </a:r>
            <a:r>
              <a:rPr sz="1800" b="1" spc="5" dirty="0">
                <a:solidFill>
                  <a:srgbClr val="001E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E5F"/>
                </a:solidFill>
                <a:latin typeface="Calibri"/>
                <a:cs typeface="Calibri"/>
              </a:rPr>
              <a:t>33 </a:t>
            </a:r>
            <a:r>
              <a:rPr lang="cs-CZ" sz="1800" b="1" dirty="0">
                <a:solidFill>
                  <a:srgbClr val="001E5F"/>
                </a:solidFill>
                <a:latin typeface="Calibri"/>
                <a:cs typeface="Calibri"/>
              </a:rPr>
              <a:t>z </a:t>
            </a:r>
            <a:r>
              <a:rPr sz="1800" spc="-65" dirty="0">
                <a:solidFill>
                  <a:srgbClr val="001E5F"/>
                </a:solidFill>
                <a:latin typeface="Calibri"/>
                <a:cs typeface="Calibri"/>
              </a:rPr>
              <a:t>51</a:t>
            </a:r>
            <a:r>
              <a:rPr sz="1800" spc="-30" dirty="0">
                <a:solidFill>
                  <a:srgbClr val="001E5F"/>
                </a:solidFill>
                <a:latin typeface="Calibri"/>
                <a:cs typeface="Calibri"/>
              </a:rPr>
              <a:t> </a:t>
            </a:r>
            <a:endParaRPr lang="cs-CZ" sz="1800" spc="-30" dirty="0">
              <a:solidFill>
                <a:srgbClr val="001E5F"/>
              </a:solidFill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  <a:buClr>
                <a:srgbClr val="F47A1F"/>
              </a:buClr>
              <a:tabLst>
                <a:tab pos="377190" algn="l"/>
              </a:tabLst>
            </a:pPr>
            <a:r>
              <a:rPr lang="cs-CZ" b="1" spc="-30" dirty="0">
                <a:solidFill>
                  <a:srgbClr val="001E5F"/>
                </a:solidFill>
                <a:latin typeface="Calibri"/>
                <a:cs typeface="Calibri"/>
              </a:rPr>
              <a:t>      kritických </a:t>
            </a:r>
            <a:r>
              <a:rPr sz="1800" b="1" spc="-10" dirty="0">
                <a:solidFill>
                  <a:srgbClr val="001E5F"/>
                </a:solidFill>
                <a:latin typeface="Calibri"/>
                <a:cs typeface="Calibri"/>
              </a:rPr>
              <a:t>s</a:t>
            </a:r>
            <a:r>
              <a:rPr lang="cs-CZ" sz="1800" b="1" spc="-10" dirty="0" err="1">
                <a:solidFill>
                  <a:srgbClr val="001E5F"/>
                </a:solidFill>
                <a:latin typeface="Calibri"/>
                <a:cs typeface="Calibri"/>
              </a:rPr>
              <a:t>urovin</a:t>
            </a:r>
            <a:endParaRPr sz="1800" dirty="0">
              <a:latin typeface="Calibri"/>
              <a:cs typeface="Calibri"/>
            </a:endParaRPr>
          </a:p>
          <a:p>
            <a:pPr marL="715645" marR="102870" lvl="1" indent="-356870">
              <a:lnSpc>
                <a:spcPct val="100000"/>
              </a:lnSpc>
              <a:spcBef>
                <a:spcPts val="1205"/>
              </a:spcBef>
              <a:buClr>
                <a:srgbClr val="F47A1F"/>
              </a:buClr>
              <a:buSzPct val="69444"/>
              <a:buFont typeface="Courier New"/>
              <a:buChar char="o"/>
              <a:tabLst>
                <a:tab pos="715645" algn="l"/>
              </a:tabLst>
            </a:pPr>
            <a:r>
              <a:rPr lang="cs-CZ" sz="1800" b="1" spc="55" dirty="0">
                <a:solidFill>
                  <a:srgbClr val="001E5F"/>
                </a:solidFill>
                <a:latin typeface="Calibri"/>
                <a:cs typeface="Calibri"/>
              </a:rPr>
              <a:t>Čí</a:t>
            </a:r>
            <a:r>
              <a:rPr sz="1800" b="1" spc="55" dirty="0" err="1">
                <a:solidFill>
                  <a:srgbClr val="001E5F"/>
                </a:solidFill>
                <a:latin typeface="Calibri"/>
                <a:cs typeface="Calibri"/>
              </a:rPr>
              <a:t>na</a:t>
            </a:r>
            <a:r>
              <a:rPr sz="1800" b="1" spc="55" dirty="0">
                <a:solidFill>
                  <a:srgbClr val="001E5F"/>
                </a:solidFill>
                <a:latin typeface="Calibri"/>
                <a:cs typeface="Calibri"/>
              </a:rPr>
              <a:t> </a:t>
            </a:r>
            <a:r>
              <a:rPr lang="cs-CZ" sz="1800" b="1" spc="55" dirty="0">
                <a:solidFill>
                  <a:srgbClr val="001E5F"/>
                </a:solidFill>
                <a:latin typeface="Calibri"/>
                <a:cs typeface="Calibri"/>
              </a:rPr>
              <a:t>dodává</a:t>
            </a:r>
            <a:r>
              <a:rPr sz="1800" spc="35" dirty="0">
                <a:solidFill>
                  <a:srgbClr val="001E5F"/>
                </a:solidFill>
                <a:latin typeface="Calibri"/>
                <a:cs typeface="Calibri"/>
              </a:rPr>
              <a:t> </a:t>
            </a:r>
            <a:r>
              <a:rPr sz="1800" b="1" spc="90" dirty="0">
                <a:solidFill>
                  <a:srgbClr val="F47A1F"/>
                </a:solidFill>
                <a:latin typeface="Calibri"/>
                <a:cs typeface="Calibri"/>
              </a:rPr>
              <a:t>85</a:t>
            </a:r>
            <a:r>
              <a:rPr lang="cs-CZ" sz="1800" b="1" spc="90" dirty="0">
                <a:solidFill>
                  <a:srgbClr val="F47A1F"/>
                </a:solidFill>
                <a:latin typeface="Calibri"/>
                <a:cs typeface="Calibri"/>
              </a:rPr>
              <a:t> </a:t>
            </a:r>
            <a:r>
              <a:rPr sz="1800" b="1" spc="90" dirty="0">
                <a:solidFill>
                  <a:srgbClr val="F47A1F"/>
                </a:solidFill>
                <a:latin typeface="Calibri"/>
                <a:cs typeface="Calibri"/>
              </a:rPr>
              <a:t>%</a:t>
            </a:r>
            <a:r>
              <a:rPr sz="1800" b="1" spc="45" dirty="0">
                <a:solidFill>
                  <a:srgbClr val="F47A1F"/>
                </a:solidFill>
                <a:latin typeface="Calibri"/>
                <a:cs typeface="Calibri"/>
              </a:rPr>
              <a:t> </a:t>
            </a:r>
            <a:r>
              <a:rPr lang="cs-CZ" sz="1800" b="1" spc="75" dirty="0">
                <a:solidFill>
                  <a:srgbClr val="001E5F"/>
                </a:solidFill>
                <a:latin typeface="Calibri"/>
                <a:cs typeface="Calibri"/>
              </a:rPr>
              <a:t>lehkých kovů </a:t>
            </a:r>
            <a:r>
              <a:rPr lang="cs-CZ" sz="1800" b="1" spc="75" dirty="0" err="1">
                <a:solidFill>
                  <a:srgbClr val="001E5F"/>
                </a:solidFill>
                <a:latin typeface="Calibri"/>
                <a:cs typeface="Calibri"/>
              </a:rPr>
              <a:t>VZ</a:t>
            </a:r>
            <a:r>
              <a:rPr sz="1800" b="1" spc="-30" dirty="0">
                <a:solidFill>
                  <a:srgbClr val="001E5F"/>
                </a:solidFill>
                <a:latin typeface="Calibri"/>
                <a:cs typeface="Calibri"/>
              </a:rPr>
              <a:t> </a:t>
            </a:r>
            <a:br>
              <a:rPr lang="cs-CZ" sz="1800" b="1" spc="-30" dirty="0">
                <a:solidFill>
                  <a:srgbClr val="001E5F"/>
                </a:solidFill>
                <a:latin typeface="Calibri"/>
                <a:cs typeface="Calibri"/>
              </a:rPr>
            </a:br>
            <a:r>
              <a:rPr sz="1800" dirty="0">
                <a:solidFill>
                  <a:srgbClr val="001E5F"/>
                </a:solidFill>
                <a:latin typeface="Calibri"/>
                <a:cs typeface="Calibri"/>
              </a:rPr>
              <a:t>a</a:t>
            </a:r>
            <a:r>
              <a:rPr sz="1800" spc="-10" dirty="0">
                <a:solidFill>
                  <a:srgbClr val="001E5F"/>
                </a:solidFill>
                <a:latin typeface="Calibri"/>
                <a:cs typeface="Calibri"/>
              </a:rPr>
              <a:t> </a:t>
            </a:r>
            <a:r>
              <a:rPr sz="1800" b="1" spc="80" dirty="0">
                <a:solidFill>
                  <a:srgbClr val="F47A1F"/>
                </a:solidFill>
                <a:latin typeface="Calibri"/>
                <a:cs typeface="Calibri"/>
              </a:rPr>
              <a:t>100</a:t>
            </a:r>
            <a:r>
              <a:rPr lang="cs-CZ" sz="1800" b="1" spc="80" dirty="0">
                <a:solidFill>
                  <a:srgbClr val="F47A1F"/>
                </a:solidFill>
                <a:latin typeface="Calibri"/>
                <a:cs typeface="Calibri"/>
              </a:rPr>
              <a:t> </a:t>
            </a:r>
            <a:r>
              <a:rPr sz="1800" b="1" spc="80" dirty="0">
                <a:solidFill>
                  <a:srgbClr val="F47A1F"/>
                </a:solidFill>
                <a:latin typeface="Calibri"/>
                <a:cs typeface="Calibri"/>
              </a:rPr>
              <a:t>%</a:t>
            </a:r>
            <a:r>
              <a:rPr sz="1800" b="1" spc="-25" dirty="0">
                <a:solidFill>
                  <a:srgbClr val="F47A1F"/>
                </a:solidFill>
                <a:latin typeface="Calibri"/>
                <a:cs typeface="Calibri"/>
              </a:rPr>
              <a:t> </a:t>
            </a:r>
            <a:r>
              <a:rPr sz="1800" spc="-40" dirty="0">
                <a:solidFill>
                  <a:srgbClr val="001E5F"/>
                </a:solidFill>
                <a:latin typeface="Calibri"/>
                <a:cs typeface="Calibri"/>
              </a:rPr>
              <a:t> </a:t>
            </a:r>
            <a:r>
              <a:rPr lang="cs-CZ" sz="1800" b="1" spc="60" dirty="0">
                <a:solidFill>
                  <a:srgbClr val="001E5F"/>
                </a:solidFill>
                <a:latin typeface="Calibri"/>
                <a:cs typeface="Calibri"/>
              </a:rPr>
              <a:t>těžkých kovů VZ</a:t>
            </a:r>
            <a:endParaRPr sz="1800" dirty="0">
              <a:latin typeface="Calibri"/>
              <a:cs typeface="Calibri"/>
            </a:endParaRPr>
          </a:p>
          <a:p>
            <a:pPr marL="377190" indent="-286385">
              <a:lnSpc>
                <a:spcPct val="100000"/>
              </a:lnSpc>
              <a:spcBef>
                <a:spcPts val="1200"/>
              </a:spcBef>
              <a:buClr>
                <a:srgbClr val="F47A1F"/>
              </a:buClr>
              <a:buFont typeface="Arial"/>
              <a:buChar char="•"/>
              <a:tabLst>
                <a:tab pos="377190" algn="l"/>
              </a:tabLst>
            </a:pPr>
            <a:r>
              <a:rPr lang="cs-CZ" sz="1800" dirty="0">
                <a:solidFill>
                  <a:srgbClr val="001E5F"/>
                </a:solidFill>
                <a:latin typeface="Calibri"/>
                <a:cs typeface="Calibri"/>
              </a:rPr>
              <a:t>Další celosvětově významní dodavatelé</a:t>
            </a:r>
            <a:r>
              <a:rPr sz="1800" spc="-10" dirty="0">
                <a:solidFill>
                  <a:srgbClr val="001E5F"/>
                </a:solidFill>
                <a:latin typeface="Calibri"/>
                <a:cs typeface="Calibri"/>
              </a:rPr>
              <a:t>:</a:t>
            </a:r>
            <a:r>
              <a:rPr lang="cs-CZ" spc="-10" dirty="0">
                <a:solidFill>
                  <a:srgbClr val="001E5F"/>
                </a:solidFill>
                <a:latin typeface="Calibri"/>
                <a:cs typeface="Calibri"/>
              </a:rPr>
              <a:t> </a:t>
            </a:r>
            <a:endParaRPr sz="1800" dirty="0">
              <a:latin typeface="Calibri"/>
              <a:cs typeface="Calibri"/>
            </a:endParaRPr>
          </a:p>
          <a:p>
            <a:pPr marL="715645" marR="235585" lvl="1" indent="-356870">
              <a:lnSpc>
                <a:spcPct val="100000"/>
              </a:lnSpc>
              <a:spcBef>
                <a:spcPts val="1200"/>
              </a:spcBef>
              <a:buClr>
                <a:srgbClr val="F47A1F"/>
              </a:buClr>
              <a:buSzPct val="69444"/>
              <a:buFont typeface="Courier New"/>
              <a:buChar char="o"/>
              <a:tabLst>
                <a:tab pos="715645" algn="l"/>
              </a:tabLst>
            </a:pPr>
            <a:r>
              <a:rPr sz="1800" b="1" spc="60" dirty="0">
                <a:solidFill>
                  <a:srgbClr val="001E5F"/>
                </a:solidFill>
                <a:latin typeface="Calibri"/>
                <a:cs typeface="Calibri"/>
              </a:rPr>
              <a:t>Rus</a:t>
            </a:r>
            <a:r>
              <a:rPr lang="cs-CZ" sz="1800" b="1" spc="60" dirty="0" err="1">
                <a:solidFill>
                  <a:srgbClr val="001E5F"/>
                </a:solidFill>
                <a:latin typeface="Calibri"/>
                <a:cs typeface="Calibri"/>
              </a:rPr>
              <a:t>ko</a:t>
            </a:r>
            <a:r>
              <a:rPr sz="1800" b="1" spc="75" dirty="0">
                <a:solidFill>
                  <a:srgbClr val="001E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E5F"/>
                </a:solidFill>
                <a:latin typeface="Calibri"/>
                <a:cs typeface="Calibri"/>
              </a:rPr>
              <a:t>a</a:t>
            </a:r>
            <a:r>
              <a:rPr sz="1800" spc="65" dirty="0">
                <a:solidFill>
                  <a:srgbClr val="001E5F"/>
                </a:solidFill>
                <a:latin typeface="Calibri"/>
                <a:cs typeface="Calibri"/>
              </a:rPr>
              <a:t> </a:t>
            </a:r>
            <a:r>
              <a:rPr lang="cs-CZ" sz="1800" b="1" spc="60" dirty="0">
                <a:solidFill>
                  <a:srgbClr val="001E5F"/>
                </a:solidFill>
                <a:latin typeface="Calibri"/>
                <a:cs typeface="Calibri"/>
              </a:rPr>
              <a:t>J</a:t>
            </a:r>
            <a:r>
              <a:rPr sz="1800" b="1" dirty="0">
                <a:solidFill>
                  <a:srgbClr val="001E5F"/>
                </a:solidFill>
                <a:latin typeface="Calibri"/>
                <a:cs typeface="Calibri"/>
              </a:rPr>
              <a:t>A</a:t>
            </a:r>
            <a:r>
              <a:rPr lang="cs-CZ" sz="1800" b="1" dirty="0">
                <a:solidFill>
                  <a:srgbClr val="001E5F"/>
                </a:solidFill>
                <a:latin typeface="Calibri"/>
                <a:cs typeface="Calibri"/>
              </a:rPr>
              <a:t>R</a:t>
            </a:r>
            <a:r>
              <a:rPr sz="1800" b="1" spc="55" dirty="0">
                <a:solidFill>
                  <a:srgbClr val="001E5F"/>
                </a:solidFill>
                <a:latin typeface="Calibri"/>
                <a:cs typeface="Calibri"/>
              </a:rPr>
              <a:t> </a:t>
            </a:r>
            <a:r>
              <a:rPr lang="cs-CZ" sz="1800" b="1" spc="55" dirty="0">
                <a:solidFill>
                  <a:srgbClr val="001E5F"/>
                </a:solidFill>
                <a:latin typeface="Calibri"/>
                <a:cs typeface="Calibri"/>
              </a:rPr>
              <a:t>platinové </a:t>
            </a:r>
            <a:r>
              <a:rPr sz="1800" dirty="0">
                <a:solidFill>
                  <a:srgbClr val="001E5F"/>
                </a:solidFill>
                <a:latin typeface="Calibri"/>
                <a:cs typeface="Calibri"/>
              </a:rPr>
              <a:t>material</a:t>
            </a:r>
            <a:r>
              <a:rPr lang="cs-CZ" dirty="0">
                <a:solidFill>
                  <a:srgbClr val="001E5F"/>
                </a:solidFill>
                <a:latin typeface="Calibri"/>
                <a:cs typeface="Calibri"/>
              </a:rPr>
              <a:t>y</a:t>
            </a:r>
            <a:endParaRPr sz="1800" dirty="0">
              <a:latin typeface="Calibri"/>
              <a:cs typeface="Calibri"/>
            </a:endParaRPr>
          </a:p>
          <a:p>
            <a:pPr marL="715645" lvl="1" indent="-356870">
              <a:lnSpc>
                <a:spcPct val="100000"/>
              </a:lnSpc>
              <a:spcBef>
                <a:spcPts val="1205"/>
              </a:spcBef>
              <a:buClr>
                <a:srgbClr val="F47A1F"/>
              </a:buClr>
              <a:buSzPct val="69444"/>
              <a:buFont typeface="Courier New"/>
              <a:buChar char="o"/>
              <a:tabLst>
                <a:tab pos="715645" algn="l"/>
              </a:tabLst>
            </a:pPr>
            <a:r>
              <a:rPr sz="1800" b="1" dirty="0">
                <a:solidFill>
                  <a:srgbClr val="001E5F"/>
                </a:solidFill>
                <a:latin typeface="Calibri"/>
                <a:cs typeface="Calibri"/>
              </a:rPr>
              <a:t>U</a:t>
            </a:r>
            <a:r>
              <a:rPr sz="1800" b="1" spc="65" dirty="0">
                <a:solidFill>
                  <a:srgbClr val="001E5F"/>
                </a:solidFill>
                <a:latin typeface="Calibri"/>
                <a:cs typeface="Calibri"/>
              </a:rPr>
              <a:t>S</a:t>
            </a:r>
            <a:r>
              <a:rPr lang="cs-CZ" sz="1800" b="1" spc="65" dirty="0">
                <a:solidFill>
                  <a:srgbClr val="001E5F"/>
                </a:solidFill>
                <a:latin typeface="Calibri"/>
                <a:cs typeface="Calibri"/>
              </a:rPr>
              <a:t>A</a:t>
            </a:r>
            <a:r>
              <a:rPr sz="1800" b="1" spc="105" dirty="0">
                <a:solidFill>
                  <a:srgbClr val="001E5F"/>
                </a:solidFill>
                <a:latin typeface="Calibri"/>
                <a:cs typeface="Calibri"/>
              </a:rPr>
              <a:t> </a:t>
            </a:r>
            <a:r>
              <a:rPr sz="1800" spc="85" dirty="0">
                <a:solidFill>
                  <a:srgbClr val="001E5F"/>
                </a:solidFill>
                <a:latin typeface="Calibri"/>
                <a:cs typeface="Calibri"/>
              </a:rPr>
              <a:t> </a:t>
            </a:r>
            <a:r>
              <a:rPr sz="1800" dirty="0" err="1">
                <a:solidFill>
                  <a:srgbClr val="001E5F"/>
                </a:solidFill>
                <a:latin typeface="Calibri"/>
                <a:cs typeface="Calibri"/>
              </a:rPr>
              <a:t>Beryli</a:t>
            </a:r>
            <a:r>
              <a:rPr lang="cs-CZ" sz="1800" dirty="0">
                <a:solidFill>
                  <a:srgbClr val="001E5F"/>
                </a:solidFill>
                <a:latin typeface="Calibri"/>
                <a:cs typeface="Calibri"/>
              </a:rPr>
              <a:t>um</a:t>
            </a:r>
            <a:r>
              <a:rPr sz="1800" spc="70" dirty="0">
                <a:solidFill>
                  <a:srgbClr val="001E5F"/>
                </a:solidFill>
                <a:latin typeface="Calibri"/>
                <a:cs typeface="Calibri"/>
              </a:rPr>
              <a:t> </a:t>
            </a:r>
            <a:r>
              <a:rPr sz="1800" spc="40" dirty="0">
                <a:solidFill>
                  <a:srgbClr val="001E5F"/>
                </a:solidFill>
                <a:latin typeface="Calibri"/>
                <a:cs typeface="Calibri"/>
              </a:rPr>
              <a:t>(</a:t>
            </a:r>
            <a:r>
              <a:rPr sz="1800" b="1" spc="40" dirty="0">
                <a:solidFill>
                  <a:srgbClr val="F47A1F"/>
                </a:solidFill>
                <a:latin typeface="Calibri"/>
                <a:cs typeface="Calibri"/>
              </a:rPr>
              <a:t>88</a:t>
            </a:r>
            <a:r>
              <a:rPr lang="cs-CZ" sz="1800" b="1" spc="40" dirty="0">
                <a:solidFill>
                  <a:srgbClr val="F47A1F"/>
                </a:solidFill>
                <a:latin typeface="Calibri"/>
                <a:cs typeface="Calibri"/>
              </a:rPr>
              <a:t> </a:t>
            </a:r>
            <a:r>
              <a:rPr sz="1800" b="1" spc="40" dirty="0">
                <a:solidFill>
                  <a:srgbClr val="F47A1F"/>
                </a:solidFill>
                <a:latin typeface="Calibri"/>
                <a:cs typeface="Calibri"/>
              </a:rPr>
              <a:t>%</a:t>
            </a:r>
            <a:r>
              <a:rPr sz="1800" spc="40" dirty="0">
                <a:solidFill>
                  <a:srgbClr val="001E5F"/>
                </a:solidFill>
                <a:latin typeface="Calibri"/>
                <a:cs typeface="Calibri"/>
              </a:rPr>
              <a:t>)</a:t>
            </a:r>
            <a:endParaRPr sz="1800" dirty="0">
              <a:latin typeface="Calibri"/>
              <a:cs typeface="Calibri"/>
            </a:endParaRPr>
          </a:p>
          <a:p>
            <a:pPr marL="715645" lvl="1" indent="-356870">
              <a:lnSpc>
                <a:spcPct val="100000"/>
              </a:lnSpc>
              <a:spcBef>
                <a:spcPts val="1200"/>
              </a:spcBef>
              <a:buClr>
                <a:srgbClr val="F47A1F"/>
              </a:buClr>
              <a:buSzPct val="69444"/>
              <a:buFont typeface="Courier New"/>
              <a:buChar char="o"/>
              <a:tabLst>
                <a:tab pos="715645" algn="l"/>
              </a:tabLst>
            </a:pPr>
            <a:r>
              <a:rPr sz="1800" b="1" spc="70" dirty="0">
                <a:solidFill>
                  <a:srgbClr val="001E5F"/>
                </a:solidFill>
                <a:latin typeface="Calibri"/>
                <a:cs typeface="Calibri"/>
              </a:rPr>
              <a:t>Braz</a:t>
            </a:r>
            <a:r>
              <a:rPr lang="cs-CZ" sz="1800" b="1" spc="70" dirty="0">
                <a:solidFill>
                  <a:srgbClr val="001E5F"/>
                </a:solidFill>
                <a:latin typeface="Calibri"/>
                <a:cs typeface="Calibri"/>
              </a:rPr>
              <a:t>í</a:t>
            </a:r>
            <a:r>
              <a:rPr sz="1800" b="1" spc="70" dirty="0">
                <a:solidFill>
                  <a:srgbClr val="001E5F"/>
                </a:solidFill>
                <a:latin typeface="Calibri"/>
                <a:cs typeface="Calibri"/>
              </a:rPr>
              <a:t>l</a:t>
            </a:r>
            <a:r>
              <a:rPr lang="cs-CZ" sz="1800" b="1" spc="70" dirty="0" err="1">
                <a:solidFill>
                  <a:srgbClr val="001E5F"/>
                </a:solidFill>
                <a:latin typeface="Calibri"/>
                <a:cs typeface="Calibri"/>
              </a:rPr>
              <a:t>ie</a:t>
            </a:r>
            <a:r>
              <a:rPr sz="1800" spc="25" dirty="0">
                <a:solidFill>
                  <a:srgbClr val="001E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E5F"/>
                </a:solidFill>
                <a:latin typeface="Calibri"/>
                <a:cs typeface="Calibri"/>
              </a:rPr>
              <a:t>Niobi</a:t>
            </a:r>
            <a:r>
              <a:rPr lang="cs-CZ" sz="1800" dirty="0">
                <a:solidFill>
                  <a:srgbClr val="001E5F"/>
                </a:solidFill>
                <a:latin typeface="Calibri"/>
                <a:cs typeface="Calibri"/>
              </a:rPr>
              <a:t>um</a:t>
            </a:r>
            <a:r>
              <a:rPr sz="1800" dirty="0">
                <a:solidFill>
                  <a:srgbClr val="001E5F"/>
                </a:solidFill>
                <a:latin typeface="Calibri"/>
                <a:cs typeface="Calibri"/>
              </a:rPr>
              <a:t> </a:t>
            </a:r>
            <a:r>
              <a:rPr sz="1800" spc="30" dirty="0">
                <a:solidFill>
                  <a:srgbClr val="001E5F"/>
                </a:solidFill>
                <a:latin typeface="Calibri"/>
                <a:cs typeface="Calibri"/>
              </a:rPr>
              <a:t>(</a:t>
            </a:r>
            <a:r>
              <a:rPr sz="1800" b="1" spc="30" dirty="0">
                <a:solidFill>
                  <a:srgbClr val="F47A1F"/>
                </a:solidFill>
                <a:latin typeface="Calibri"/>
                <a:cs typeface="Calibri"/>
              </a:rPr>
              <a:t>92</a:t>
            </a:r>
            <a:r>
              <a:rPr lang="cs-CZ" sz="1800" b="1" spc="30" dirty="0">
                <a:solidFill>
                  <a:srgbClr val="F47A1F"/>
                </a:solidFill>
                <a:latin typeface="Calibri"/>
                <a:cs typeface="Calibri"/>
              </a:rPr>
              <a:t> </a:t>
            </a:r>
            <a:r>
              <a:rPr sz="1800" b="1" spc="30" dirty="0">
                <a:solidFill>
                  <a:srgbClr val="F47A1F"/>
                </a:solidFill>
                <a:latin typeface="Calibri"/>
                <a:cs typeface="Calibri"/>
              </a:rPr>
              <a:t>%</a:t>
            </a:r>
            <a:r>
              <a:rPr sz="1800" spc="30" dirty="0">
                <a:solidFill>
                  <a:srgbClr val="001E5F"/>
                </a:solidFill>
                <a:latin typeface="Calibri"/>
                <a:cs typeface="Calibri"/>
              </a:rPr>
              <a:t>)</a:t>
            </a:r>
            <a:endParaRPr lang="cs-CZ" sz="1800" spc="30" dirty="0">
              <a:solidFill>
                <a:srgbClr val="001E5F"/>
              </a:solidFill>
              <a:latin typeface="Calibri"/>
              <a:cs typeface="Calibri"/>
            </a:endParaRPr>
          </a:p>
          <a:p>
            <a:pPr marL="715645" lvl="1" indent="-356870">
              <a:lnSpc>
                <a:spcPct val="100000"/>
              </a:lnSpc>
              <a:spcBef>
                <a:spcPts val="1200"/>
              </a:spcBef>
              <a:buClr>
                <a:srgbClr val="F47A1F"/>
              </a:buClr>
              <a:buSzPct val="69444"/>
              <a:buFont typeface="Courier New"/>
              <a:buChar char="o"/>
              <a:tabLst>
                <a:tab pos="715645" algn="l"/>
              </a:tabLst>
            </a:pPr>
            <a:endParaRPr sz="18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88019" y="1966784"/>
            <a:ext cx="602180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lang="cs-CZ" sz="1800" b="1" dirty="0">
                <a:solidFill>
                  <a:srgbClr val="001E5F"/>
                </a:solidFill>
                <a:latin typeface="Calibri"/>
                <a:cs typeface="Calibri"/>
              </a:rPr>
              <a:t>Hlavní světoví dodavatelé kritických surovin</a:t>
            </a:r>
            <a:r>
              <a:rPr sz="1800" b="1" spc="75" dirty="0">
                <a:solidFill>
                  <a:srgbClr val="001E5F"/>
                </a:solidFill>
                <a:latin typeface="Calibri"/>
                <a:cs typeface="Calibri"/>
              </a:rPr>
              <a:t> </a:t>
            </a:r>
            <a:r>
              <a:rPr sz="1800" spc="90" dirty="0">
                <a:solidFill>
                  <a:srgbClr val="001E5F"/>
                </a:solidFill>
                <a:latin typeface="Calibri"/>
                <a:cs typeface="Calibri"/>
              </a:rPr>
              <a:t>(</a:t>
            </a:r>
            <a:r>
              <a:rPr lang="cs-CZ" sz="1800" spc="90" dirty="0">
                <a:solidFill>
                  <a:srgbClr val="001E5F"/>
                </a:solidFill>
                <a:latin typeface="Calibri"/>
                <a:cs typeface="Calibri"/>
              </a:rPr>
              <a:t>v </a:t>
            </a:r>
            <a:r>
              <a:rPr sz="1800" spc="90" dirty="0">
                <a:solidFill>
                  <a:srgbClr val="001E5F"/>
                </a:solidFill>
                <a:latin typeface="Calibri"/>
                <a:cs typeface="Calibri"/>
              </a:rPr>
              <a:t>%</a:t>
            </a:r>
            <a:r>
              <a:rPr sz="1800" dirty="0">
                <a:solidFill>
                  <a:srgbClr val="001E5F"/>
                </a:solidFill>
                <a:latin typeface="Calibri"/>
                <a:cs typeface="Calibri"/>
              </a:rPr>
              <a:t>),</a:t>
            </a:r>
            <a:r>
              <a:rPr sz="1800" spc="30" dirty="0">
                <a:solidFill>
                  <a:srgbClr val="001E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E5F"/>
                </a:solidFill>
                <a:latin typeface="Calibri"/>
                <a:cs typeface="Calibri"/>
              </a:rPr>
              <a:t>2023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238685" y="2536835"/>
            <a:ext cx="3538220" cy="3538220"/>
            <a:chOff x="6237802" y="2076069"/>
            <a:chExt cx="3538220" cy="3538220"/>
          </a:xfrm>
        </p:grpSpPr>
        <p:sp>
          <p:nvSpPr>
            <p:cNvPr id="11" name="object 11"/>
            <p:cNvSpPr/>
            <p:nvPr/>
          </p:nvSpPr>
          <p:spPr>
            <a:xfrm>
              <a:off x="6603746" y="2085594"/>
              <a:ext cx="3172460" cy="3528695"/>
            </a:xfrm>
            <a:custGeom>
              <a:avLst/>
              <a:gdLst/>
              <a:ahLst/>
              <a:cxnLst/>
              <a:rect l="l" t="t" r="r" b="b"/>
              <a:pathLst>
                <a:path w="3172459" h="3528695">
                  <a:moveTo>
                    <a:pt x="1407795" y="0"/>
                  </a:moveTo>
                  <a:lnTo>
                    <a:pt x="1407795" y="793877"/>
                  </a:lnTo>
                  <a:lnTo>
                    <a:pt x="1458332" y="795191"/>
                  </a:lnTo>
                  <a:lnTo>
                    <a:pt x="1508454" y="799105"/>
                  </a:lnTo>
                  <a:lnTo>
                    <a:pt x="1558073" y="805575"/>
                  </a:lnTo>
                  <a:lnTo>
                    <a:pt x="1607101" y="814556"/>
                  </a:lnTo>
                  <a:lnTo>
                    <a:pt x="1655450" y="826005"/>
                  </a:lnTo>
                  <a:lnTo>
                    <a:pt x="1703032" y="839879"/>
                  </a:lnTo>
                  <a:lnTo>
                    <a:pt x="1749758" y="856132"/>
                  </a:lnTo>
                  <a:lnTo>
                    <a:pt x="1795541" y="874722"/>
                  </a:lnTo>
                  <a:lnTo>
                    <a:pt x="1840293" y="895603"/>
                  </a:lnTo>
                  <a:lnTo>
                    <a:pt x="1883925" y="918734"/>
                  </a:lnTo>
                  <a:lnTo>
                    <a:pt x="1926350" y="944068"/>
                  </a:lnTo>
                  <a:lnTo>
                    <a:pt x="1967479" y="971564"/>
                  </a:lnTo>
                  <a:lnTo>
                    <a:pt x="2007224" y="1001176"/>
                  </a:lnTo>
                  <a:lnTo>
                    <a:pt x="2045498" y="1032860"/>
                  </a:lnTo>
                  <a:lnTo>
                    <a:pt x="2082212" y="1066574"/>
                  </a:lnTo>
                  <a:lnTo>
                    <a:pt x="2117277" y="1102272"/>
                  </a:lnTo>
                  <a:lnTo>
                    <a:pt x="2150607" y="1139912"/>
                  </a:lnTo>
                  <a:lnTo>
                    <a:pt x="2182114" y="1179449"/>
                  </a:lnTo>
                  <a:lnTo>
                    <a:pt x="2210352" y="1218818"/>
                  </a:lnTo>
                  <a:lnTo>
                    <a:pt x="2236354" y="1259106"/>
                  </a:lnTo>
                  <a:lnTo>
                    <a:pt x="2260132" y="1300234"/>
                  </a:lnTo>
                  <a:lnTo>
                    <a:pt x="2281695" y="1342124"/>
                  </a:lnTo>
                  <a:lnTo>
                    <a:pt x="2301054" y="1384699"/>
                  </a:lnTo>
                  <a:lnTo>
                    <a:pt x="2318221" y="1427880"/>
                  </a:lnTo>
                  <a:lnTo>
                    <a:pt x="2333207" y="1471589"/>
                  </a:lnTo>
                  <a:lnTo>
                    <a:pt x="2346021" y="1515750"/>
                  </a:lnTo>
                  <a:lnTo>
                    <a:pt x="2356675" y="1560283"/>
                  </a:lnTo>
                  <a:lnTo>
                    <a:pt x="2365179" y="1605112"/>
                  </a:lnTo>
                  <a:lnTo>
                    <a:pt x="2371546" y="1650158"/>
                  </a:lnTo>
                  <a:lnTo>
                    <a:pt x="2375784" y="1695343"/>
                  </a:lnTo>
                  <a:lnTo>
                    <a:pt x="2377906" y="1740590"/>
                  </a:lnTo>
                  <a:lnTo>
                    <a:pt x="2377922" y="1785821"/>
                  </a:lnTo>
                  <a:lnTo>
                    <a:pt x="2375843" y="1830958"/>
                  </a:lnTo>
                  <a:lnTo>
                    <a:pt x="2371679" y="1875922"/>
                  </a:lnTo>
                  <a:lnTo>
                    <a:pt x="2365442" y="1920638"/>
                  </a:lnTo>
                  <a:lnTo>
                    <a:pt x="2357143" y="1965025"/>
                  </a:lnTo>
                  <a:lnTo>
                    <a:pt x="2346791" y="2009008"/>
                  </a:lnTo>
                  <a:lnTo>
                    <a:pt x="2334399" y="2052507"/>
                  </a:lnTo>
                  <a:lnTo>
                    <a:pt x="2319977" y="2095444"/>
                  </a:lnTo>
                  <a:lnTo>
                    <a:pt x="2303535" y="2137743"/>
                  </a:lnTo>
                  <a:lnTo>
                    <a:pt x="2285085" y="2179326"/>
                  </a:lnTo>
                  <a:lnTo>
                    <a:pt x="2264637" y="2220113"/>
                  </a:lnTo>
                  <a:lnTo>
                    <a:pt x="2242202" y="2260029"/>
                  </a:lnTo>
                  <a:lnTo>
                    <a:pt x="2217792" y="2298994"/>
                  </a:lnTo>
                  <a:lnTo>
                    <a:pt x="2191416" y="2336931"/>
                  </a:lnTo>
                  <a:lnTo>
                    <a:pt x="2163087" y="2373761"/>
                  </a:lnTo>
                  <a:lnTo>
                    <a:pt x="2132813" y="2409409"/>
                  </a:lnTo>
                  <a:lnTo>
                    <a:pt x="2100607" y="2443794"/>
                  </a:lnTo>
                  <a:lnTo>
                    <a:pt x="2066480" y="2476840"/>
                  </a:lnTo>
                  <a:lnTo>
                    <a:pt x="2030441" y="2508469"/>
                  </a:lnTo>
                  <a:lnTo>
                    <a:pt x="1992503" y="2538603"/>
                  </a:lnTo>
                  <a:lnTo>
                    <a:pt x="1953144" y="2566830"/>
                  </a:lnTo>
                  <a:lnTo>
                    <a:pt x="1912866" y="2592822"/>
                  </a:lnTo>
                  <a:lnTo>
                    <a:pt x="1871748" y="2616589"/>
                  </a:lnTo>
                  <a:lnTo>
                    <a:pt x="1829868" y="2638143"/>
                  </a:lnTo>
                  <a:lnTo>
                    <a:pt x="1787302" y="2657495"/>
                  </a:lnTo>
                  <a:lnTo>
                    <a:pt x="1744129" y="2674654"/>
                  </a:lnTo>
                  <a:lnTo>
                    <a:pt x="1700427" y="2689632"/>
                  </a:lnTo>
                  <a:lnTo>
                    <a:pt x="1656273" y="2702440"/>
                  </a:lnTo>
                  <a:lnTo>
                    <a:pt x="1611746" y="2713088"/>
                  </a:lnTo>
                  <a:lnTo>
                    <a:pt x="1566923" y="2721588"/>
                  </a:lnTo>
                  <a:lnTo>
                    <a:pt x="1521883" y="2727950"/>
                  </a:lnTo>
                  <a:lnTo>
                    <a:pt x="1476702" y="2732185"/>
                  </a:lnTo>
                  <a:lnTo>
                    <a:pt x="1431460" y="2734304"/>
                  </a:lnTo>
                  <a:lnTo>
                    <a:pt x="1386233" y="2734318"/>
                  </a:lnTo>
                  <a:lnTo>
                    <a:pt x="1341100" y="2732237"/>
                  </a:lnTo>
                  <a:lnTo>
                    <a:pt x="1296138" y="2728073"/>
                  </a:lnTo>
                  <a:lnTo>
                    <a:pt x="1251426" y="2721836"/>
                  </a:lnTo>
                  <a:lnTo>
                    <a:pt x="1207041" y="2713537"/>
                  </a:lnTo>
                  <a:lnTo>
                    <a:pt x="1163061" y="2703187"/>
                  </a:lnTo>
                  <a:lnTo>
                    <a:pt x="1119564" y="2690797"/>
                  </a:lnTo>
                  <a:lnTo>
                    <a:pt x="1076627" y="2676377"/>
                  </a:lnTo>
                  <a:lnTo>
                    <a:pt x="1034330" y="2659939"/>
                  </a:lnTo>
                  <a:lnTo>
                    <a:pt x="992749" y="2641493"/>
                  </a:lnTo>
                  <a:lnTo>
                    <a:pt x="951962" y="2621050"/>
                  </a:lnTo>
                  <a:lnTo>
                    <a:pt x="912048" y="2598621"/>
                  </a:lnTo>
                  <a:lnTo>
                    <a:pt x="873083" y="2574217"/>
                  </a:lnTo>
                  <a:lnTo>
                    <a:pt x="835147" y="2547849"/>
                  </a:lnTo>
                  <a:lnTo>
                    <a:pt x="798316" y="2519527"/>
                  </a:lnTo>
                  <a:lnTo>
                    <a:pt x="762669" y="2489262"/>
                  </a:lnTo>
                  <a:lnTo>
                    <a:pt x="728284" y="2457065"/>
                  </a:lnTo>
                  <a:lnTo>
                    <a:pt x="695238" y="2422947"/>
                  </a:lnTo>
                  <a:lnTo>
                    <a:pt x="663609" y="2386919"/>
                  </a:lnTo>
                  <a:lnTo>
                    <a:pt x="633476" y="2348992"/>
                  </a:lnTo>
                  <a:lnTo>
                    <a:pt x="0" y="2827401"/>
                  </a:lnTo>
                  <a:lnTo>
                    <a:pt x="30819" y="2867029"/>
                  </a:lnTo>
                  <a:lnTo>
                    <a:pt x="62648" y="2905643"/>
                  </a:lnTo>
                  <a:lnTo>
                    <a:pt x="95460" y="2943229"/>
                  </a:lnTo>
                  <a:lnTo>
                    <a:pt x="129228" y="2979774"/>
                  </a:lnTo>
                  <a:lnTo>
                    <a:pt x="163928" y="3015264"/>
                  </a:lnTo>
                  <a:lnTo>
                    <a:pt x="199532" y="3049688"/>
                  </a:lnTo>
                  <a:lnTo>
                    <a:pt x="236015" y="3083032"/>
                  </a:lnTo>
                  <a:lnTo>
                    <a:pt x="273350" y="3115283"/>
                  </a:lnTo>
                  <a:lnTo>
                    <a:pt x="311513" y="3146428"/>
                  </a:lnTo>
                  <a:lnTo>
                    <a:pt x="350476" y="3176455"/>
                  </a:lnTo>
                  <a:lnTo>
                    <a:pt x="390214" y="3205349"/>
                  </a:lnTo>
                  <a:lnTo>
                    <a:pt x="430701" y="3233099"/>
                  </a:lnTo>
                  <a:lnTo>
                    <a:pt x="471910" y="3259691"/>
                  </a:lnTo>
                  <a:lnTo>
                    <a:pt x="513816" y="3285112"/>
                  </a:lnTo>
                  <a:lnTo>
                    <a:pt x="556393" y="3309350"/>
                  </a:lnTo>
                  <a:lnTo>
                    <a:pt x="599614" y="3332391"/>
                  </a:lnTo>
                  <a:lnTo>
                    <a:pt x="643454" y="3354222"/>
                  </a:lnTo>
                  <a:lnTo>
                    <a:pt x="687886" y="3374831"/>
                  </a:lnTo>
                  <a:lnTo>
                    <a:pt x="732885" y="3394204"/>
                  </a:lnTo>
                  <a:lnTo>
                    <a:pt x="778425" y="3412329"/>
                  </a:lnTo>
                  <a:lnTo>
                    <a:pt x="824479" y="3429192"/>
                  </a:lnTo>
                  <a:lnTo>
                    <a:pt x="871022" y="3444780"/>
                  </a:lnTo>
                  <a:lnTo>
                    <a:pt x="918027" y="3459082"/>
                  </a:lnTo>
                  <a:lnTo>
                    <a:pt x="965469" y="3472082"/>
                  </a:lnTo>
                  <a:lnTo>
                    <a:pt x="1013321" y="3483769"/>
                  </a:lnTo>
                  <a:lnTo>
                    <a:pt x="1061558" y="3494130"/>
                  </a:lnTo>
                  <a:lnTo>
                    <a:pt x="1110153" y="3503152"/>
                  </a:lnTo>
                  <a:lnTo>
                    <a:pt x="1159081" y="3510821"/>
                  </a:lnTo>
                  <a:lnTo>
                    <a:pt x="1208315" y="3517125"/>
                  </a:lnTo>
                  <a:lnTo>
                    <a:pt x="1257829" y="3522050"/>
                  </a:lnTo>
                  <a:lnTo>
                    <a:pt x="1307598" y="3525585"/>
                  </a:lnTo>
                  <a:lnTo>
                    <a:pt x="1357595" y="3527715"/>
                  </a:lnTo>
                  <a:lnTo>
                    <a:pt x="1407795" y="3528428"/>
                  </a:lnTo>
                  <a:lnTo>
                    <a:pt x="1456355" y="3527772"/>
                  </a:lnTo>
                  <a:lnTo>
                    <a:pt x="1504591" y="3525818"/>
                  </a:lnTo>
                  <a:lnTo>
                    <a:pt x="1552486" y="3522580"/>
                  </a:lnTo>
                  <a:lnTo>
                    <a:pt x="1600024" y="3518076"/>
                  </a:lnTo>
                  <a:lnTo>
                    <a:pt x="1647186" y="3512324"/>
                  </a:lnTo>
                  <a:lnTo>
                    <a:pt x="1693956" y="3505339"/>
                  </a:lnTo>
                  <a:lnTo>
                    <a:pt x="1740319" y="3497139"/>
                  </a:lnTo>
                  <a:lnTo>
                    <a:pt x="1786256" y="3487740"/>
                  </a:lnTo>
                  <a:lnTo>
                    <a:pt x="1831751" y="3477159"/>
                  </a:lnTo>
                  <a:lnTo>
                    <a:pt x="1876787" y="3465413"/>
                  </a:lnTo>
                  <a:lnTo>
                    <a:pt x="1921347" y="3452519"/>
                  </a:lnTo>
                  <a:lnTo>
                    <a:pt x="1965415" y="3438494"/>
                  </a:lnTo>
                  <a:lnTo>
                    <a:pt x="2008973" y="3423354"/>
                  </a:lnTo>
                  <a:lnTo>
                    <a:pt x="2052006" y="3407116"/>
                  </a:lnTo>
                  <a:lnTo>
                    <a:pt x="2094495" y="3389797"/>
                  </a:lnTo>
                  <a:lnTo>
                    <a:pt x="2136425" y="3371415"/>
                  </a:lnTo>
                  <a:lnTo>
                    <a:pt x="2177778" y="3351984"/>
                  </a:lnTo>
                  <a:lnTo>
                    <a:pt x="2218538" y="3331524"/>
                  </a:lnTo>
                  <a:lnTo>
                    <a:pt x="2258688" y="3310049"/>
                  </a:lnTo>
                  <a:lnTo>
                    <a:pt x="2298210" y="3287578"/>
                  </a:lnTo>
                  <a:lnTo>
                    <a:pt x="2337089" y="3264127"/>
                  </a:lnTo>
                  <a:lnTo>
                    <a:pt x="2375307" y="3239712"/>
                  </a:lnTo>
                  <a:lnTo>
                    <a:pt x="2412848" y="3214351"/>
                  </a:lnTo>
                  <a:lnTo>
                    <a:pt x="2449694" y="3188060"/>
                  </a:lnTo>
                  <a:lnTo>
                    <a:pt x="2485830" y="3160857"/>
                  </a:lnTo>
                  <a:lnTo>
                    <a:pt x="2521237" y="3132757"/>
                  </a:lnTo>
                  <a:lnTo>
                    <a:pt x="2555900" y="3103778"/>
                  </a:lnTo>
                  <a:lnTo>
                    <a:pt x="2589801" y="3073937"/>
                  </a:lnTo>
                  <a:lnTo>
                    <a:pt x="2622924" y="3043250"/>
                  </a:lnTo>
                  <a:lnTo>
                    <a:pt x="2655252" y="3011735"/>
                  </a:lnTo>
                  <a:lnTo>
                    <a:pt x="2686768" y="2979407"/>
                  </a:lnTo>
                  <a:lnTo>
                    <a:pt x="2717455" y="2946285"/>
                  </a:lnTo>
                  <a:lnTo>
                    <a:pt x="2747296" y="2912384"/>
                  </a:lnTo>
                  <a:lnTo>
                    <a:pt x="2776276" y="2877721"/>
                  </a:lnTo>
                  <a:lnTo>
                    <a:pt x="2804375" y="2842314"/>
                  </a:lnTo>
                  <a:lnTo>
                    <a:pt x="2831579" y="2806179"/>
                  </a:lnTo>
                  <a:lnTo>
                    <a:pt x="2857870" y="2769333"/>
                  </a:lnTo>
                  <a:lnTo>
                    <a:pt x="2883232" y="2731792"/>
                  </a:lnTo>
                  <a:lnTo>
                    <a:pt x="2907647" y="2693575"/>
                  </a:lnTo>
                  <a:lnTo>
                    <a:pt x="2931098" y="2654696"/>
                  </a:lnTo>
                  <a:lnTo>
                    <a:pt x="2953570" y="2615174"/>
                  </a:lnTo>
                  <a:lnTo>
                    <a:pt x="2975045" y="2575024"/>
                  </a:lnTo>
                  <a:lnTo>
                    <a:pt x="2995506" y="2534265"/>
                  </a:lnTo>
                  <a:lnTo>
                    <a:pt x="3014936" y="2492912"/>
                  </a:lnTo>
                  <a:lnTo>
                    <a:pt x="3033319" y="2450982"/>
                  </a:lnTo>
                  <a:lnTo>
                    <a:pt x="3050638" y="2408493"/>
                  </a:lnTo>
                  <a:lnTo>
                    <a:pt x="3066876" y="2365461"/>
                  </a:lnTo>
                  <a:lnTo>
                    <a:pt x="3082016" y="2321903"/>
                  </a:lnTo>
                  <a:lnTo>
                    <a:pt x="3096042" y="2277835"/>
                  </a:lnTo>
                  <a:lnTo>
                    <a:pt x="3108936" y="2233275"/>
                  </a:lnTo>
                  <a:lnTo>
                    <a:pt x="3120682" y="2188239"/>
                  </a:lnTo>
                  <a:lnTo>
                    <a:pt x="3131263" y="2142744"/>
                  </a:lnTo>
                  <a:lnTo>
                    <a:pt x="3140662" y="2096807"/>
                  </a:lnTo>
                  <a:lnTo>
                    <a:pt x="3148862" y="2050445"/>
                  </a:lnTo>
                  <a:lnTo>
                    <a:pt x="3155847" y="2003675"/>
                  </a:lnTo>
                  <a:lnTo>
                    <a:pt x="3161600" y="1956512"/>
                  </a:lnTo>
                  <a:lnTo>
                    <a:pt x="3166104" y="1908975"/>
                  </a:lnTo>
                  <a:lnTo>
                    <a:pt x="3169341" y="1861080"/>
                  </a:lnTo>
                  <a:lnTo>
                    <a:pt x="3171296" y="1812844"/>
                  </a:lnTo>
                  <a:lnTo>
                    <a:pt x="3171952" y="1764283"/>
                  </a:lnTo>
                  <a:lnTo>
                    <a:pt x="3171296" y="1715723"/>
                  </a:lnTo>
                  <a:lnTo>
                    <a:pt x="3169341" y="1667486"/>
                  </a:lnTo>
                  <a:lnTo>
                    <a:pt x="3166104" y="1619591"/>
                  </a:lnTo>
                  <a:lnTo>
                    <a:pt x="3161600" y="1572053"/>
                  </a:lnTo>
                  <a:lnTo>
                    <a:pt x="3155847" y="1524890"/>
                  </a:lnTo>
                  <a:lnTo>
                    <a:pt x="3148862" y="1478118"/>
                  </a:lnTo>
                  <a:lnTo>
                    <a:pt x="3140662" y="1431754"/>
                  </a:lnTo>
                  <a:lnTo>
                    <a:pt x="3131263" y="1385816"/>
                  </a:lnTo>
                  <a:lnTo>
                    <a:pt x="3120682" y="1340320"/>
                  </a:lnTo>
                  <a:lnTo>
                    <a:pt x="3108936" y="1295282"/>
                  </a:lnTo>
                  <a:lnTo>
                    <a:pt x="3096042" y="1250720"/>
                  </a:lnTo>
                  <a:lnTo>
                    <a:pt x="3082016" y="1206650"/>
                  </a:lnTo>
                  <a:lnTo>
                    <a:pt x="3066876" y="1163089"/>
                  </a:lnTo>
                  <a:lnTo>
                    <a:pt x="3050638" y="1120055"/>
                  </a:lnTo>
                  <a:lnTo>
                    <a:pt x="3033319" y="1077563"/>
                  </a:lnTo>
                  <a:lnTo>
                    <a:pt x="3014936" y="1035631"/>
                  </a:lnTo>
                  <a:lnTo>
                    <a:pt x="2995506" y="994275"/>
                  </a:lnTo>
                  <a:lnTo>
                    <a:pt x="2975045" y="953512"/>
                  </a:lnTo>
                  <a:lnTo>
                    <a:pt x="2953570" y="913360"/>
                  </a:lnTo>
                  <a:lnTo>
                    <a:pt x="2931098" y="873835"/>
                  </a:lnTo>
                  <a:lnTo>
                    <a:pt x="2907647" y="834953"/>
                  </a:lnTo>
                  <a:lnTo>
                    <a:pt x="2883232" y="796732"/>
                  </a:lnTo>
                  <a:lnTo>
                    <a:pt x="2857870" y="759188"/>
                  </a:lnTo>
                  <a:lnTo>
                    <a:pt x="2831579" y="722339"/>
                  </a:lnTo>
                  <a:lnTo>
                    <a:pt x="2804375" y="686200"/>
                  </a:lnTo>
                  <a:lnTo>
                    <a:pt x="2776276" y="650790"/>
                  </a:lnTo>
                  <a:lnTo>
                    <a:pt x="2747296" y="616124"/>
                  </a:lnTo>
                  <a:lnTo>
                    <a:pt x="2717455" y="582220"/>
                  </a:lnTo>
                  <a:lnTo>
                    <a:pt x="2686768" y="549093"/>
                  </a:lnTo>
                  <a:lnTo>
                    <a:pt x="2655252" y="516762"/>
                  </a:lnTo>
                  <a:lnTo>
                    <a:pt x="2622924" y="485243"/>
                  </a:lnTo>
                  <a:lnTo>
                    <a:pt x="2589801" y="454553"/>
                  </a:lnTo>
                  <a:lnTo>
                    <a:pt x="2555900" y="424709"/>
                  </a:lnTo>
                  <a:lnTo>
                    <a:pt x="2521237" y="395726"/>
                  </a:lnTo>
                  <a:lnTo>
                    <a:pt x="2485830" y="367623"/>
                  </a:lnTo>
                  <a:lnTo>
                    <a:pt x="2449694" y="340416"/>
                  </a:lnTo>
                  <a:lnTo>
                    <a:pt x="2412848" y="314122"/>
                  </a:lnTo>
                  <a:lnTo>
                    <a:pt x="2375307" y="288758"/>
                  </a:lnTo>
                  <a:lnTo>
                    <a:pt x="2337089" y="264340"/>
                  </a:lnTo>
                  <a:lnTo>
                    <a:pt x="2298210" y="240886"/>
                  </a:lnTo>
                  <a:lnTo>
                    <a:pt x="2258688" y="218411"/>
                  </a:lnTo>
                  <a:lnTo>
                    <a:pt x="2218538" y="196934"/>
                  </a:lnTo>
                  <a:lnTo>
                    <a:pt x="2177778" y="176470"/>
                  </a:lnTo>
                  <a:lnTo>
                    <a:pt x="2136425" y="157037"/>
                  </a:lnTo>
                  <a:lnTo>
                    <a:pt x="2094495" y="138652"/>
                  </a:lnTo>
                  <a:lnTo>
                    <a:pt x="2052006" y="121330"/>
                  </a:lnTo>
                  <a:lnTo>
                    <a:pt x="2008973" y="105090"/>
                  </a:lnTo>
                  <a:lnTo>
                    <a:pt x="1965415" y="89948"/>
                  </a:lnTo>
                  <a:lnTo>
                    <a:pt x="1921347" y="75920"/>
                  </a:lnTo>
                  <a:lnTo>
                    <a:pt x="1876787" y="63024"/>
                  </a:lnTo>
                  <a:lnTo>
                    <a:pt x="1831751" y="51277"/>
                  </a:lnTo>
                  <a:lnTo>
                    <a:pt x="1786256" y="40694"/>
                  </a:lnTo>
                  <a:lnTo>
                    <a:pt x="1740319" y="31294"/>
                  </a:lnTo>
                  <a:lnTo>
                    <a:pt x="1693956" y="23092"/>
                  </a:lnTo>
                  <a:lnTo>
                    <a:pt x="1647186" y="16106"/>
                  </a:lnTo>
                  <a:lnTo>
                    <a:pt x="1600024" y="10353"/>
                  </a:lnTo>
                  <a:lnTo>
                    <a:pt x="1552486" y="5848"/>
                  </a:lnTo>
                  <a:lnTo>
                    <a:pt x="1504591" y="2610"/>
                  </a:lnTo>
                  <a:lnTo>
                    <a:pt x="1456355" y="655"/>
                  </a:lnTo>
                  <a:lnTo>
                    <a:pt x="1407795" y="0"/>
                  </a:lnTo>
                  <a:close/>
                </a:path>
              </a:pathLst>
            </a:custGeom>
            <a:solidFill>
              <a:srgbClr val="F47A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248146" y="3879723"/>
              <a:ext cx="989330" cy="1033780"/>
            </a:xfrm>
            <a:custGeom>
              <a:avLst/>
              <a:gdLst/>
              <a:ahLst/>
              <a:cxnLst/>
              <a:rect l="l" t="t" r="r" b="b"/>
              <a:pathLst>
                <a:path w="989329" h="1033779">
                  <a:moveTo>
                    <a:pt x="793496" y="0"/>
                  </a:moveTo>
                  <a:lnTo>
                    <a:pt x="0" y="24383"/>
                  </a:lnTo>
                  <a:lnTo>
                    <a:pt x="2239" y="74074"/>
                  </a:lnTo>
                  <a:lnTo>
                    <a:pt x="5869" y="123583"/>
                  </a:lnTo>
                  <a:lnTo>
                    <a:pt x="10879" y="172883"/>
                  </a:lnTo>
                  <a:lnTo>
                    <a:pt x="17259" y="221946"/>
                  </a:lnTo>
                  <a:lnTo>
                    <a:pt x="25002" y="270745"/>
                  </a:lnTo>
                  <a:lnTo>
                    <a:pt x="34095" y="319252"/>
                  </a:lnTo>
                  <a:lnTo>
                    <a:pt x="44531" y="367440"/>
                  </a:lnTo>
                  <a:lnTo>
                    <a:pt x="56300" y="415281"/>
                  </a:lnTo>
                  <a:lnTo>
                    <a:pt x="69391" y="462748"/>
                  </a:lnTo>
                  <a:lnTo>
                    <a:pt x="83796" y="509814"/>
                  </a:lnTo>
                  <a:lnTo>
                    <a:pt x="99504" y="556450"/>
                  </a:lnTo>
                  <a:lnTo>
                    <a:pt x="116506" y="602630"/>
                  </a:lnTo>
                  <a:lnTo>
                    <a:pt x="134794" y="648326"/>
                  </a:lnTo>
                  <a:lnTo>
                    <a:pt x="154356" y="693510"/>
                  </a:lnTo>
                  <a:lnTo>
                    <a:pt x="175183" y="738155"/>
                  </a:lnTo>
                  <a:lnTo>
                    <a:pt x="197266" y="782234"/>
                  </a:lnTo>
                  <a:lnTo>
                    <a:pt x="220595" y="825719"/>
                  </a:lnTo>
                  <a:lnTo>
                    <a:pt x="245161" y="868582"/>
                  </a:lnTo>
                  <a:lnTo>
                    <a:pt x="270954" y="910797"/>
                  </a:lnTo>
                  <a:lnTo>
                    <a:pt x="297965" y="952335"/>
                  </a:lnTo>
                  <a:lnTo>
                    <a:pt x="326183" y="993169"/>
                  </a:lnTo>
                  <a:lnTo>
                    <a:pt x="355600" y="1033271"/>
                  </a:lnTo>
                  <a:lnTo>
                    <a:pt x="989076" y="554862"/>
                  </a:lnTo>
                  <a:lnTo>
                    <a:pt x="959921" y="514108"/>
                  </a:lnTo>
                  <a:lnTo>
                    <a:pt x="932996" y="472046"/>
                  </a:lnTo>
                  <a:lnTo>
                    <a:pt x="908331" y="428767"/>
                  </a:lnTo>
                  <a:lnTo>
                    <a:pt x="885961" y="384367"/>
                  </a:lnTo>
                  <a:lnTo>
                    <a:pt x="865917" y="338939"/>
                  </a:lnTo>
                  <a:lnTo>
                    <a:pt x="848233" y="292576"/>
                  </a:lnTo>
                  <a:lnTo>
                    <a:pt x="832940" y="245371"/>
                  </a:lnTo>
                  <a:lnTo>
                    <a:pt x="820071" y="197419"/>
                  </a:lnTo>
                  <a:lnTo>
                    <a:pt x="809660" y="148812"/>
                  </a:lnTo>
                  <a:lnTo>
                    <a:pt x="801739" y="99644"/>
                  </a:lnTo>
                  <a:lnTo>
                    <a:pt x="796340" y="50009"/>
                  </a:lnTo>
                  <a:lnTo>
                    <a:pt x="793496" y="0"/>
                  </a:lnTo>
                  <a:close/>
                </a:path>
              </a:pathLst>
            </a:custGeom>
            <a:solidFill>
              <a:srgbClr val="001E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248146" y="3879723"/>
              <a:ext cx="989330" cy="1033780"/>
            </a:xfrm>
            <a:custGeom>
              <a:avLst/>
              <a:gdLst/>
              <a:ahLst/>
              <a:cxnLst/>
              <a:rect l="l" t="t" r="r" b="b"/>
              <a:pathLst>
                <a:path w="989329" h="1033779">
                  <a:moveTo>
                    <a:pt x="355600" y="1033271"/>
                  </a:moveTo>
                  <a:lnTo>
                    <a:pt x="326183" y="993169"/>
                  </a:lnTo>
                  <a:lnTo>
                    <a:pt x="297965" y="952335"/>
                  </a:lnTo>
                  <a:lnTo>
                    <a:pt x="270954" y="910797"/>
                  </a:lnTo>
                  <a:lnTo>
                    <a:pt x="245161" y="868582"/>
                  </a:lnTo>
                  <a:lnTo>
                    <a:pt x="220595" y="825719"/>
                  </a:lnTo>
                  <a:lnTo>
                    <a:pt x="197266" y="782234"/>
                  </a:lnTo>
                  <a:lnTo>
                    <a:pt x="175183" y="738155"/>
                  </a:lnTo>
                  <a:lnTo>
                    <a:pt x="154356" y="693510"/>
                  </a:lnTo>
                  <a:lnTo>
                    <a:pt x="134794" y="648326"/>
                  </a:lnTo>
                  <a:lnTo>
                    <a:pt x="116506" y="602630"/>
                  </a:lnTo>
                  <a:lnTo>
                    <a:pt x="99504" y="556450"/>
                  </a:lnTo>
                  <a:lnTo>
                    <a:pt x="83796" y="509814"/>
                  </a:lnTo>
                  <a:lnTo>
                    <a:pt x="69391" y="462748"/>
                  </a:lnTo>
                  <a:lnTo>
                    <a:pt x="56300" y="415281"/>
                  </a:lnTo>
                  <a:lnTo>
                    <a:pt x="44531" y="367440"/>
                  </a:lnTo>
                  <a:lnTo>
                    <a:pt x="34095" y="319252"/>
                  </a:lnTo>
                  <a:lnTo>
                    <a:pt x="25002" y="270745"/>
                  </a:lnTo>
                  <a:lnTo>
                    <a:pt x="17259" y="221946"/>
                  </a:lnTo>
                  <a:lnTo>
                    <a:pt x="10879" y="172883"/>
                  </a:lnTo>
                  <a:lnTo>
                    <a:pt x="5869" y="123583"/>
                  </a:lnTo>
                  <a:lnTo>
                    <a:pt x="2239" y="74074"/>
                  </a:lnTo>
                  <a:lnTo>
                    <a:pt x="0" y="24383"/>
                  </a:lnTo>
                  <a:lnTo>
                    <a:pt x="793496" y="0"/>
                  </a:lnTo>
                  <a:lnTo>
                    <a:pt x="796340" y="50009"/>
                  </a:lnTo>
                  <a:lnTo>
                    <a:pt x="801739" y="99644"/>
                  </a:lnTo>
                  <a:lnTo>
                    <a:pt x="809660" y="148812"/>
                  </a:lnTo>
                  <a:lnTo>
                    <a:pt x="820071" y="197419"/>
                  </a:lnTo>
                  <a:lnTo>
                    <a:pt x="832940" y="245371"/>
                  </a:lnTo>
                  <a:lnTo>
                    <a:pt x="848233" y="292576"/>
                  </a:lnTo>
                  <a:lnTo>
                    <a:pt x="865917" y="338939"/>
                  </a:lnTo>
                  <a:lnTo>
                    <a:pt x="885961" y="384367"/>
                  </a:lnTo>
                  <a:lnTo>
                    <a:pt x="908331" y="428767"/>
                  </a:lnTo>
                  <a:lnTo>
                    <a:pt x="932996" y="472046"/>
                  </a:lnTo>
                  <a:lnTo>
                    <a:pt x="959921" y="514108"/>
                  </a:lnTo>
                  <a:lnTo>
                    <a:pt x="989076" y="554862"/>
                  </a:lnTo>
                  <a:lnTo>
                    <a:pt x="355600" y="1033271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247327" y="3472433"/>
              <a:ext cx="816610" cy="431800"/>
            </a:xfrm>
            <a:custGeom>
              <a:avLst/>
              <a:gdLst/>
              <a:ahLst/>
              <a:cxnLst/>
              <a:rect l="l" t="t" r="r" b="b"/>
              <a:pathLst>
                <a:path w="816609" h="431800">
                  <a:moveTo>
                    <a:pt x="40823" y="0"/>
                  </a:moveTo>
                  <a:lnTo>
                    <a:pt x="31144" y="47361"/>
                  </a:lnTo>
                  <a:lnTo>
                    <a:pt x="22765" y="94939"/>
                  </a:lnTo>
                  <a:lnTo>
                    <a:pt x="15692" y="142705"/>
                  </a:lnTo>
                  <a:lnTo>
                    <a:pt x="9925" y="190631"/>
                  </a:lnTo>
                  <a:lnTo>
                    <a:pt x="5470" y="238689"/>
                  </a:lnTo>
                  <a:lnTo>
                    <a:pt x="2328" y="286850"/>
                  </a:lnTo>
                  <a:lnTo>
                    <a:pt x="504" y="335087"/>
                  </a:lnTo>
                  <a:lnTo>
                    <a:pt x="0" y="383370"/>
                  </a:lnTo>
                  <a:lnTo>
                    <a:pt x="818" y="431672"/>
                  </a:lnTo>
                  <a:lnTo>
                    <a:pt x="794441" y="407288"/>
                  </a:lnTo>
                  <a:lnTo>
                    <a:pt x="794105" y="359449"/>
                  </a:lnTo>
                  <a:lnTo>
                    <a:pt x="796140" y="311695"/>
                  </a:lnTo>
                  <a:lnTo>
                    <a:pt x="800541" y="264112"/>
                  </a:lnTo>
                  <a:lnTo>
                    <a:pt x="807300" y="216784"/>
                  </a:lnTo>
                  <a:lnTo>
                    <a:pt x="816412" y="169798"/>
                  </a:lnTo>
                  <a:lnTo>
                    <a:pt x="40823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247327" y="3472433"/>
              <a:ext cx="816610" cy="431800"/>
            </a:xfrm>
            <a:custGeom>
              <a:avLst/>
              <a:gdLst/>
              <a:ahLst/>
              <a:cxnLst/>
              <a:rect l="l" t="t" r="r" b="b"/>
              <a:pathLst>
                <a:path w="816609" h="431800">
                  <a:moveTo>
                    <a:pt x="818" y="431672"/>
                  </a:moveTo>
                  <a:lnTo>
                    <a:pt x="0" y="383370"/>
                  </a:lnTo>
                  <a:lnTo>
                    <a:pt x="504" y="335087"/>
                  </a:lnTo>
                  <a:lnTo>
                    <a:pt x="2328" y="286850"/>
                  </a:lnTo>
                  <a:lnTo>
                    <a:pt x="5470" y="238689"/>
                  </a:lnTo>
                  <a:lnTo>
                    <a:pt x="9925" y="190631"/>
                  </a:lnTo>
                  <a:lnTo>
                    <a:pt x="15692" y="142705"/>
                  </a:lnTo>
                  <a:lnTo>
                    <a:pt x="22765" y="94939"/>
                  </a:lnTo>
                  <a:lnTo>
                    <a:pt x="31144" y="47361"/>
                  </a:lnTo>
                  <a:lnTo>
                    <a:pt x="40823" y="0"/>
                  </a:lnTo>
                  <a:lnTo>
                    <a:pt x="816412" y="169798"/>
                  </a:lnTo>
                  <a:lnTo>
                    <a:pt x="807300" y="216784"/>
                  </a:lnTo>
                  <a:lnTo>
                    <a:pt x="800541" y="264112"/>
                  </a:lnTo>
                  <a:lnTo>
                    <a:pt x="796140" y="311695"/>
                  </a:lnTo>
                  <a:lnTo>
                    <a:pt x="794105" y="359449"/>
                  </a:lnTo>
                  <a:lnTo>
                    <a:pt x="794441" y="407288"/>
                  </a:lnTo>
                  <a:lnTo>
                    <a:pt x="818" y="431672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288151" y="3063494"/>
              <a:ext cx="855344" cy="579120"/>
            </a:xfrm>
            <a:custGeom>
              <a:avLst/>
              <a:gdLst/>
              <a:ahLst/>
              <a:cxnLst/>
              <a:rect l="l" t="t" r="r" b="b"/>
              <a:pathLst>
                <a:path w="855345" h="579120">
                  <a:moveTo>
                    <a:pt x="144145" y="0"/>
                  </a:moveTo>
                  <a:lnTo>
                    <a:pt x="123200" y="43542"/>
                  </a:lnTo>
                  <a:lnTo>
                    <a:pt x="103469" y="87621"/>
                  </a:lnTo>
                  <a:lnTo>
                    <a:pt x="84958" y="132211"/>
                  </a:lnTo>
                  <a:lnTo>
                    <a:pt x="67676" y="177284"/>
                  </a:lnTo>
                  <a:lnTo>
                    <a:pt x="51632" y="222812"/>
                  </a:lnTo>
                  <a:lnTo>
                    <a:pt x="36834" y="268769"/>
                  </a:lnTo>
                  <a:lnTo>
                    <a:pt x="23290" y="315127"/>
                  </a:lnTo>
                  <a:lnTo>
                    <a:pt x="11009" y="361860"/>
                  </a:lnTo>
                  <a:lnTo>
                    <a:pt x="0" y="408939"/>
                  </a:lnTo>
                  <a:lnTo>
                    <a:pt x="775589" y="578738"/>
                  </a:lnTo>
                  <a:lnTo>
                    <a:pt x="786951" y="532268"/>
                  </a:lnTo>
                  <a:lnTo>
                    <a:pt x="800594" y="486474"/>
                  </a:lnTo>
                  <a:lnTo>
                    <a:pt x="816480" y="441423"/>
                  </a:lnTo>
                  <a:lnTo>
                    <a:pt x="834573" y="397183"/>
                  </a:lnTo>
                  <a:lnTo>
                    <a:pt x="854837" y="353821"/>
                  </a:lnTo>
                  <a:lnTo>
                    <a:pt x="144145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288151" y="3063494"/>
              <a:ext cx="855344" cy="579120"/>
            </a:xfrm>
            <a:custGeom>
              <a:avLst/>
              <a:gdLst/>
              <a:ahLst/>
              <a:cxnLst/>
              <a:rect l="l" t="t" r="r" b="b"/>
              <a:pathLst>
                <a:path w="855345" h="579120">
                  <a:moveTo>
                    <a:pt x="0" y="408939"/>
                  </a:moveTo>
                  <a:lnTo>
                    <a:pt x="11009" y="361860"/>
                  </a:lnTo>
                  <a:lnTo>
                    <a:pt x="23290" y="315127"/>
                  </a:lnTo>
                  <a:lnTo>
                    <a:pt x="36834" y="268769"/>
                  </a:lnTo>
                  <a:lnTo>
                    <a:pt x="51632" y="222812"/>
                  </a:lnTo>
                  <a:lnTo>
                    <a:pt x="67676" y="177284"/>
                  </a:lnTo>
                  <a:lnTo>
                    <a:pt x="84958" y="132211"/>
                  </a:lnTo>
                  <a:lnTo>
                    <a:pt x="103469" y="87621"/>
                  </a:lnTo>
                  <a:lnTo>
                    <a:pt x="123200" y="43542"/>
                  </a:lnTo>
                  <a:lnTo>
                    <a:pt x="144145" y="0"/>
                  </a:lnTo>
                  <a:lnTo>
                    <a:pt x="854837" y="353821"/>
                  </a:lnTo>
                  <a:lnTo>
                    <a:pt x="834573" y="397183"/>
                  </a:lnTo>
                  <a:lnTo>
                    <a:pt x="816480" y="441423"/>
                  </a:lnTo>
                  <a:lnTo>
                    <a:pt x="800594" y="486474"/>
                  </a:lnTo>
                  <a:lnTo>
                    <a:pt x="786951" y="532268"/>
                  </a:lnTo>
                  <a:lnTo>
                    <a:pt x="775589" y="578738"/>
                  </a:lnTo>
                  <a:lnTo>
                    <a:pt x="0" y="408939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432296" y="2702052"/>
              <a:ext cx="842644" cy="715645"/>
            </a:xfrm>
            <a:custGeom>
              <a:avLst/>
              <a:gdLst/>
              <a:ahLst/>
              <a:cxnLst/>
              <a:rect l="l" t="t" r="r" b="b"/>
              <a:pathLst>
                <a:path w="842645" h="715645">
                  <a:moveTo>
                    <a:pt x="239522" y="0"/>
                  </a:moveTo>
                  <a:lnTo>
                    <a:pt x="208583" y="37117"/>
                  </a:lnTo>
                  <a:lnTo>
                    <a:pt x="178687" y="75049"/>
                  </a:lnTo>
                  <a:lnTo>
                    <a:pt x="149850" y="113773"/>
                  </a:lnTo>
                  <a:lnTo>
                    <a:pt x="122088" y="153264"/>
                  </a:lnTo>
                  <a:lnTo>
                    <a:pt x="95419" y="193501"/>
                  </a:lnTo>
                  <a:lnTo>
                    <a:pt x="69859" y="234460"/>
                  </a:lnTo>
                  <a:lnTo>
                    <a:pt x="45424" y="276119"/>
                  </a:lnTo>
                  <a:lnTo>
                    <a:pt x="22132" y="318453"/>
                  </a:lnTo>
                  <a:lnTo>
                    <a:pt x="0" y="361441"/>
                  </a:lnTo>
                  <a:lnTo>
                    <a:pt x="710692" y="715263"/>
                  </a:lnTo>
                  <a:lnTo>
                    <a:pt x="733057" y="673001"/>
                  </a:lnTo>
                  <a:lnTo>
                    <a:pt x="757452" y="631915"/>
                  </a:lnTo>
                  <a:lnTo>
                    <a:pt x="783834" y="592085"/>
                  </a:lnTo>
                  <a:lnTo>
                    <a:pt x="812161" y="553589"/>
                  </a:lnTo>
                  <a:lnTo>
                    <a:pt x="842391" y="516508"/>
                  </a:lnTo>
                  <a:lnTo>
                    <a:pt x="239522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432296" y="2702052"/>
              <a:ext cx="842644" cy="715645"/>
            </a:xfrm>
            <a:custGeom>
              <a:avLst/>
              <a:gdLst/>
              <a:ahLst/>
              <a:cxnLst/>
              <a:rect l="l" t="t" r="r" b="b"/>
              <a:pathLst>
                <a:path w="842645" h="715645">
                  <a:moveTo>
                    <a:pt x="0" y="361441"/>
                  </a:moveTo>
                  <a:lnTo>
                    <a:pt x="22132" y="318453"/>
                  </a:lnTo>
                  <a:lnTo>
                    <a:pt x="45424" y="276119"/>
                  </a:lnTo>
                  <a:lnTo>
                    <a:pt x="69859" y="234460"/>
                  </a:lnTo>
                  <a:lnTo>
                    <a:pt x="95419" y="193501"/>
                  </a:lnTo>
                  <a:lnTo>
                    <a:pt x="122088" y="153264"/>
                  </a:lnTo>
                  <a:lnTo>
                    <a:pt x="149850" y="113773"/>
                  </a:lnTo>
                  <a:lnTo>
                    <a:pt x="178687" y="75049"/>
                  </a:lnTo>
                  <a:lnTo>
                    <a:pt x="208583" y="37117"/>
                  </a:lnTo>
                  <a:lnTo>
                    <a:pt x="239522" y="0"/>
                  </a:lnTo>
                  <a:lnTo>
                    <a:pt x="842391" y="516508"/>
                  </a:lnTo>
                  <a:lnTo>
                    <a:pt x="812161" y="553589"/>
                  </a:lnTo>
                  <a:lnTo>
                    <a:pt x="783834" y="592085"/>
                  </a:lnTo>
                  <a:lnTo>
                    <a:pt x="757452" y="631915"/>
                  </a:lnTo>
                  <a:lnTo>
                    <a:pt x="733057" y="673001"/>
                  </a:lnTo>
                  <a:lnTo>
                    <a:pt x="710692" y="715263"/>
                  </a:lnTo>
                  <a:lnTo>
                    <a:pt x="0" y="361441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671818" y="2085594"/>
              <a:ext cx="1339850" cy="1133475"/>
            </a:xfrm>
            <a:custGeom>
              <a:avLst/>
              <a:gdLst/>
              <a:ahLst/>
              <a:cxnLst/>
              <a:rect l="l" t="t" r="r" b="b"/>
              <a:pathLst>
                <a:path w="1339850" h="1133475">
                  <a:moveTo>
                    <a:pt x="1339723" y="0"/>
                  </a:moveTo>
                  <a:lnTo>
                    <a:pt x="1289957" y="700"/>
                  </a:lnTo>
                  <a:lnTo>
                    <a:pt x="1240378" y="2795"/>
                  </a:lnTo>
                  <a:lnTo>
                    <a:pt x="1191011" y="6272"/>
                  </a:lnTo>
                  <a:lnTo>
                    <a:pt x="1141882" y="11119"/>
                  </a:lnTo>
                  <a:lnTo>
                    <a:pt x="1093017" y="17325"/>
                  </a:lnTo>
                  <a:lnTo>
                    <a:pt x="1044441" y="24877"/>
                  </a:lnTo>
                  <a:lnTo>
                    <a:pt x="996181" y="33763"/>
                  </a:lnTo>
                  <a:lnTo>
                    <a:pt x="948263" y="43972"/>
                  </a:lnTo>
                  <a:lnTo>
                    <a:pt x="900712" y="55491"/>
                  </a:lnTo>
                  <a:lnTo>
                    <a:pt x="853554" y="68310"/>
                  </a:lnTo>
                  <a:lnTo>
                    <a:pt x="806816" y="82415"/>
                  </a:lnTo>
                  <a:lnTo>
                    <a:pt x="760522" y="97796"/>
                  </a:lnTo>
                  <a:lnTo>
                    <a:pt x="714700" y="114439"/>
                  </a:lnTo>
                  <a:lnTo>
                    <a:pt x="669375" y="132334"/>
                  </a:lnTo>
                  <a:lnTo>
                    <a:pt x="624573" y="151468"/>
                  </a:lnTo>
                  <a:lnTo>
                    <a:pt x="580320" y="171829"/>
                  </a:lnTo>
                  <a:lnTo>
                    <a:pt x="536641" y="193406"/>
                  </a:lnTo>
                  <a:lnTo>
                    <a:pt x="493563" y="216187"/>
                  </a:lnTo>
                  <a:lnTo>
                    <a:pt x="451112" y="240160"/>
                  </a:lnTo>
                  <a:lnTo>
                    <a:pt x="409313" y="265312"/>
                  </a:lnTo>
                  <a:lnTo>
                    <a:pt x="368193" y="291632"/>
                  </a:lnTo>
                  <a:lnTo>
                    <a:pt x="327777" y="319109"/>
                  </a:lnTo>
                  <a:lnTo>
                    <a:pt x="288091" y="347729"/>
                  </a:lnTo>
                  <a:lnTo>
                    <a:pt x="249161" y="377482"/>
                  </a:lnTo>
                  <a:lnTo>
                    <a:pt x="211013" y="408355"/>
                  </a:lnTo>
                  <a:lnTo>
                    <a:pt x="173673" y="440337"/>
                  </a:lnTo>
                  <a:lnTo>
                    <a:pt x="137167" y="473416"/>
                  </a:lnTo>
                  <a:lnTo>
                    <a:pt x="101521" y="507579"/>
                  </a:lnTo>
                  <a:lnTo>
                    <a:pt x="66760" y="542815"/>
                  </a:lnTo>
                  <a:lnTo>
                    <a:pt x="32911" y="579112"/>
                  </a:lnTo>
                  <a:lnTo>
                    <a:pt x="0" y="616458"/>
                  </a:lnTo>
                  <a:lnTo>
                    <a:pt x="602869" y="1132967"/>
                  </a:lnTo>
                  <a:lnTo>
                    <a:pt x="636275" y="1095954"/>
                  </a:lnTo>
                  <a:lnTo>
                    <a:pt x="671355" y="1060875"/>
                  </a:lnTo>
                  <a:lnTo>
                    <a:pt x="708021" y="1027769"/>
                  </a:lnTo>
                  <a:lnTo>
                    <a:pt x="746187" y="996676"/>
                  </a:lnTo>
                  <a:lnTo>
                    <a:pt x="785768" y="967637"/>
                  </a:lnTo>
                  <a:lnTo>
                    <a:pt x="826677" y="940690"/>
                  </a:lnTo>
                  <a:lnTo>
                    <a:pt x="868828" y="915877"/>
                  </a:lnTo>
                  <a:lnTo>
                    <a:pt x="912135" y="893237"/>
                  </a:lnTo>
                  <a:lnTo>
                    <a:pt x="956513" y="872811"/>
                  </a:lnTo>
                  <a:lnTo>
                    <a:pt x="1001874" y="854637"/>
                  </a:lnTo>
                  <a:lnTo>
                    <a:pt x="1048133" y="838757"/>
                  </a:lnTo>
                  <a:lnTo>
                    <a:pt x="1095204" y="825210"/>
                  </a:lnTo>
                  <a:lnTo>
                    <a:pt x="1143001" y="814037"/>
                  </a:lnTo>
                  <a:lnTo>
                    <a:pt x="1191437" y="805277"/>
                  </a:lnTo>
                  <a:lnTo>
                    <a:pt x="1240427" y="798970"/>
                  </a:lnTo>
                  <a:lnTo>
                    <a:pt x="1289884" y="795157"/>
                  </a:lnTo>
                  <a:lnTo>
                    <a:pt x="1339723" y="793877"/>
                  </a:lnTo>
                  <a:lnTo>
                    <a:pt x="1339723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671818" y="2085594"/>
              <a:ext cx="1339850" cy="1133475"/>
            </a:xfrm>
            <a:custGeom>
              <a:avLst/>
              <a:gdLst/>
              <a:ahLst/>
              <a:cxnLst/>
              <a:rect l="l" t="t" r="r" b="b"/>
              <a:pathLst>
                <a:path w="1339850" h="1133475">
                  <a:moveTo>
                    <a:pt x="0" y="616458"/>
                  </a:moveTo>
                  <a:lnTo>
                    <a:pt x="32911" y="579112"/>
                  </a:lnTo>
                  <a:lnTo>
                    <a:pt x="66760" y="542815"/>
                  </a:lnTo>
                  <a:lnTo>
                    <a:pt x="101521" y="507579"/>
                  </a:lnTo>
                  <a:lnTo>
                    <a:pt x="137167" y="473416"/>
                  </a:lnTo>
                  <a:lnTo>
                    <a:pt x="173673" y="440337"/>
                  </a:lnTo>
                  <a:lnTo>
                    <a:pt x="211013" y="408355"/>
                  </a:lnTo>
                  <a:lnTo>
                    <a:pt x="249161" y="377482"/>
                  </a:lnTo>
                  <a:lnTo>
                    <a:pt x="288091" y="347729"/>
                  </a:lnTo>
                  <a:lnTo>
                    <a:pt x="327777" y="319109"/>
                  </a:lnTo>
                  <a:lnTo>
                    <a:pt x="368193" y="291632"/>
                  </a:lnTo>
                  <a:lnTo>
                    <a:pt x="409313" y="265312"/>
                  </a:lnTo>
                  <a:lnTo>
                    <a:pt x="451112" y="240160"/>
                  </a:lnTo>
                  <a:lnTo>
                    <a:pt x="493563" y="216187"/>
                  </a:lnTo>
                  <a:lnTo>
                    <a:pt x="536641" y="193406"/>
                  </a:lnTo>
                  <a:lnTo>
                    <a:pt x="580320" y="171829"/>
                  </a:lnTo>
                  <a:lnTo>
                    <a:pt x="624573" y="151468"/>
                  </a:lnTo>
                  <a:lnTo>
                    <a:pt x="669375" y="132334"/>
                  </a:lnTo>
                  <a:lnTo>
                    <a:pt x="714700" y="114439"/>
                  </a:lnTo>
                  <a:lnTo>
                    <a:pt x="760522" y="97796"/>
                  </a:lnTo>
                  <a:lnTo>
                    <a:pt x="806816" y="82415"/>
                  </a:lnTo>
                  <a:lnTo>
                    <a:pt x="853554" y="68310"/>
                  </a:lnTo>
                  <a:lnTo>
                    <a:pt x="900712" y="55491"/>
                  </a:lnTo>
                  <a:lnTo>
                    <a:pt x="948263" y="43972"/>
                  </a:lnTo>
                  <a:lnTo>
                    <a:pt x="996181" y="33763"/>
                  </a:lnTo>
                  <a:lnTo>
                    <a:pt x="1044441" y="24877"/>
                  </a:lnTo>
                  <a:lnTo>
                    <a:pt x="1093017" y="17325"/>
                  </a:lnTo>
                  <a:lnTo>
                    <a:pt x="1141882" y="11119"/>
                  </a:lnTo>
                  <a:lnTo>
                    <a:pt x="1191011" y="6272"/>
                  </a:lnTo>
                  <a:lnTo>
                    <a:pt x="1240378" y="2795"/>
                  </a:lnTo>
                  <a:lnTo>
                    <a:pt x="1289957" y="700"/>
                  </a:lnTo>
                  <a:lnTo>
                    <a:pt x="1339723" y="0"/>
                  </a:lnTo>
                  <a:lnTo>
                    <a:pt x="1339723" y="793877"/>
                  </a:lnTo>
                  <a:lnTo>
                    <a:pt x="1289884" y="795157"/>
                  </a:lnTo>
                  <a:lnTo>
                    <a:pt x="1240427" y="798970"/>
                  </a:lnTo>
                  <a:lnTo>
                    <a:pt x="1191437" y="805277"/>
                  </a:lnTo>
                  <a:lnTo>
                    <a:pt x="1143001" y="814037"/>
                  </a:lnTo>
                  <a:lnTo>
                    <a:pt x="1095204" y="825210"/>
                  </a:lnTo>
                  <a:lnTo>
                    <a:pt x="1048133" y="838757"/>
                  </a:lnTo>
                  <a:lnTo>
                    <a:pt x="1001874" y="854637"/>
                  </a:lnTo>
                  <a:lnTo>
                    <a:pt x="956513" y="872811"/>
                  </a:lnTo>
                  <a:lnTo>
                    <a:pt x="912135" y="893237"/>
                  </a:lnTo>
                  <a:lnTo>
                    <a:pt x="868828" y="915877"/>
                  </a:lnTo>
                  <a:lnTo>
                    <a:pt x="826677" y="940690"/>
                  </a:lnTo>
                  <a:lnTo>
                    <a:pt x="785768" y="967637"/>
                  </a:lnTo>
                  <a:lnTo>
                    <a:pt x="746187" y="996676"/>
                  </a:lnTo>
                  <a:lnTo>
                    <a:pt x="708021" y="1027769"/>
                  </a:lnTo>
                  <a:lnTo>
                    <a:pt x="671355" y="1060875"/>
                  </a:lnTo>
                  <a:lnTo>
                    <a:pt x="636275" y="1095954"/>
                  </a:lnTo>
                  <a:lnTo>
                    <a:pt x="602869" y="1132967"/>
                  </a:lnTo>
                  <a:lnTo>
                    <a:pt x="0" y="616458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9049639" y="4506098"/>
            <a:ext cx="3740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65%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514338" y="4671358"/>
            <a:ext cx="3740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10%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469056" y="3343319"/>
            <a:ext cx="494030" cy="955675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234315">
              <a:lnSpc>
                <a:spcPct val="100000"/>
              </a:lnSpc>
              <a:spcBef>
                <a:spcPts val="545"/>
              </a:spcBef>
            </a:pP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4%</a:t>
            </a:r>
            <a:endParaRPr sz="1600" dirty="0">
              <a:latin typeface="Calibri"/>
              <a:cs typeface="Calibri"/>
            </a:endParaRPr>
          </a:p>
          <a:p>
            <a:pPr marL="84455">
              <a:lnSpc>
                <a:spcPct val="100000"/>
              </a:lnSpc>
              <a:spcBef>
                <a:spcPts val="450"/>
              </a:spcBef>
            </a:pP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4%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4%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467345" y="2793556"/>
            <a:ext cx="3740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14%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0101955" y="3139417"/>
            <a:ext cx="113030" cy="111760"/>
          </a:xfrm>
          <a:custGeom>
            <a:avLst/>
            <a:gdLst/>
            <a:ahLst/>
            <a:cxnLst/>
            <a:rect l="l" t="t" r="r" b="b"/>
            <a:pathLst>
              <a:path w="113029" h="111760">
                <a:moveTo>
                  <a:pt x="112775" y="0"/>
                </a:moveTo>
                <a:lnTo>
                  <a:pt x="0" y="0"/>
                </a:lnTo>
                <a:lnTo>
                  <a:pt x="0" y="111251"/>
                </a:lnTo>
                <a:lnTo>
                  <a:pt x="112775" y="111251"/>
                </a:lnTo>
                <a:lnTo>
                  <a:pt x="112775" y="0"/>
                </a:lnTo>
                <a:close/>
              </a:path>
            </a:pathLst>
          </a:custGeom>
          <a:solidFill>
            <a:srgbClr val="F47A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0353662" y="2941707"/>
            <a:ext cx="996075" cy="252633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95"/>
              </a:spcBef>
            </a:pPr>
            <a:r>
              <a:rPr lang="cs-CZ" dirty="0">
                <a:latin typeface="Calibri"/>
                <a:cs typeface="Calibri"/>
              </a:rPr>
              <a:t>Čína</a:t>
            </a:r>
          </a:p>
          <a:p>
            <a:pPr marL="12700">
              <a:lnSpc>
                <a:spcPct val="150000"/>
              </a:lnSpc>
              <a:spcBef>
                <a:spcPts val="95"/>
              </a:spcBef>
            </a:pPr>
            <a:r>
              <a:rPr lang="cs-CZ" dirty="0">
                <a:latin typeface="Calibri"/>
                <a:cs typeface="Calibri"/>
              </a:rPr>
              <a:t>JAR</a:t>
            </a:r>
          </a:p>
          <a:p>
            <a:pPr marL="12700">
              <a:lnSpc>
                <a:spcPct val="150000"/>
              </a:lnSpc>
              <a:spcBef>
                <a:spcPts val="95"/>
              </a:spcBef>
            </a:pPr>
            <a:r>
              <a:rPr lang="cs-CZ" dirty="0">
                <a:latin typeface="Calibri"/>
                <a:cs typeface="Calibri"/>
              </a:rPr>
              <a:t>Austrálie</a:t>
            </a:r>
          </a:p>
          <a:p>
            <a:pPr marL="12700">
              <a:lnSpc>
                <a:spcPct val="150000"/>
              </a:lnSpc>
              <a:spcBef>
                <a:spcPts val="95"/>
              </a:spcBef>
            </a:pPr>
            <a:r>
              <a:rPr lang="cs-CZ" dirty="0">
                <a:latin typeface="Calibri"/>
                <a:cs typeface="Calibri"/>
              </a:rPr>
              <a:t>USA</a:t>
            </a:r>
          </a:p>
          <a:p>
            <a:pPr marL="12700">
              <a:lnSpc>
                <a:spcPct val="150000"/>
              </a:lnSpc>
              <a:spcBef>
                <a:spcPts val="95"/>
              </a:spcBef>
            </a:pPr>
            <a:r>
              <a:rPr lang="cs-CZ" dirty="0">
                <a:latin typeface="Calibri"/>
                <a:cs typeface="Calibri"/>
              </a:rPr>
              <a:t>DR Kongo</a:t>
            </a:r>
          </a:p>
          <a:p>
            <a:pPr marL="12700">
              <a:lnSpc>
                <a:spcPct val="150000"/>
              </a:lnSpc>
              <a:spcBef>
                <a:spcPts val="95"/>
              </a:spcBef>
            </a:pPr>
            <a:r>
              <a:rPr lang="cs-CZ" dirty="0">
                <a:latin typeface="Calibri"/>
                <a:cs typeface="Calibri"/>
              </a:rPr>
              <a:t>Ostatní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0101955" y="3582800"/>
            <a:ext cx="113030" cy="111760"/>
          </a:xfrm>
          <a:custGeom>
            <a:avLst/>
            <a:gdLst/>
            <a:ahLst/>
            <a:cxnLst/>
            <a:rect l="l" t="t" r="r" b="b"/>
            <a:pathLst>
              <a:path w="113029" h="111760">
                <a:moveTo>
                  <a:pt x="112775" y="0"/>
                </a:moveTo>
                <a:lnTo>
                  <a:pt x="0" y="0"/>
                </a:lnTo>
                <a:lnTo>
                  <a:pt x="0" y="111251"/>
                </a:lnTo>
                <a:lnTo>
                  <a:pt x="112775" y="111251"/>
                </a:lnTo>
                <a:lnTo>
                  <a:pt x="112775" y="0"/>
                </a:lnTo>
                <a:close/>
              </a:path>
            </a:pathLst>
          </a:custGeom>
          <a:solidFill>
            <a:srgbClr val="001E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101955" y="4006175"/>
            <a:ext cx="113030" cy="111760"/>
          </a:xfrm>
          <a:custGeom>
            <a:avLst/>
            <a:gdLst/>
            <a:ahLst/>
            <a:cxnLst/>
            <a:rect l="l" t="t" r="r" b="b"/>
            <a:pathLst>
              <a:path w="113029" h="111760">
                <a:moveTo>
                  <a:pt x="112775" y="0"/>
                </a:moveTo>
                <a:lnTo>
                  <a:pt x="0" y="0"/>
                </a:lnTo>
                <a:lnTo>
                  <a:pt x="0" y="111251"/>
                </a:lnTo>
                <a:lnTo>
                  <a:pt x="112775" y="111251"/>
                </a:lnTo>
                <a:lnTo>
                  <a:pt x="112775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101955" y="4426128"/>
            <a:ext cx="113030" cy="113030"/>
          </a:xfrm>
          <a:custGeom>
            <a:avLst/>
            <a:gdLst/>
            <a:ahLst/>
            <a:cxnLst/>
            <a:rect l="l" t="t" r="r" b="b"/>
            <a:pathLst>
              <a:path w="113029" h="113029">
                <a:moveTo>
                  <a:pt x="112775" y="0"/>
                </a:moveTo>
                <a:lnTo>
                  <a:pt x="0" y="0"/>
                </a:lnTo>
                <a:lnTo>
                  <a:pt x="0" y="112775"/>
                </a:lnTo>
                <a:lnTo>
                  <a:pt x="112775" y="112775"/>
                </a:lnTo>
                <a:lnTo>
                  <a:pt x="112775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101955" y="4851336"/>
            <a:ext cx="113030" cy="111760"/>
          </a:xfrm>
          <a:custGeom>
            <a:avLst/>
            <a:gdLst/>
            <a:ahLst/>
            <a:cxnLst/>
            <a:rect l="l" t="t" r="r" b="b"/>
            <a:pathLst>
              <a:path w="113029" h="111760">
                <a:moveTo>
                  <a:pt x="112775" y="0"/>
                </a:moveTo>
                <a:lnTo>
                  <a:pt x="0" y="0"/>
                </a:lnTo>
                <a:lnTo>
                  <a:pt x="0" y="111251"/>
                </a:lnTo>
                <a:lnTo>
                  <a:pt x="112775" y="111251"/>
                </a:lnTo>
                <a:lnTo>
                  <a:pt x="112775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0101955" y="5254967"/>
            <a:ext cx="113030" cy="111760"/>
          </a:xfrm>
          <a:custGeom>
            <a:avLst/>
            <a:gdLst/>
            <a:ahLst/>
            <a:cxnLst/>
            <a:rect l="l" t="t" r="r" b="b"/>
            <a:pathLst>
              <a:path w="113029" h="111760">
                <a:moveTo>
                  <a:pt x="112775" y="0"/>
                </a:moveTo>
                <a:lnTo>
                  <a:pt x="0" y="0"/>
                </a:lnTo>
                <a:lnTo>
                  <a:pt x="0" y="111251"/>
                </a:lnTo>
                <a:lnTo>
                  <a:pt x="112775" y="111251"/>
                </a:lnTo>
                <a:lnTo>
                  <a:pt x="112775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714590" y="3268078"/>
            <a:ext cx="231775" cy="1873250"/>
          </a:xfrm>
          <a:custGeom>
            <a:avLst/>
            <a:gdLst/>
            <a:ahLst/>
            <a:cxnLst/>
            <a:rect l="l" t="t" r="r" b="b"/>
            <a:pathLst>
              <a:path w="231775" h="1873250">
                <a:moveTo>
                  <a:pt x="0" y="0"/>
                </a:moveTo>
                <a:lnTo>
                  <a:pt x="0" y="1872995"/>
                </a:lnTo>
                <a:lnTo>
                  <a:pt x="231647" y="936497"/>
                </a:lnTo>
                <a:lnTo>
                  <a:pt x="0" y="0"/>
                </a:lnTo>
                <a:close/>
              </a:path>
            </a:pathLst>
          </a:custGeom>
          <a:solidFill>
            <a:srgbClr val="F47A1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Obrázek 1" descr="Obsah obrázku Písmo, text, Grafika, grafický design&#10;&#10;Obsah generovaný pomocí AI může být nesprávný.">
            <a:extLst>
              <a:ext uri="{FF2B5EF4-FFF2-40B4-BE49-F238E27FC236}">
                <a16:creationId xmlns:a16="http://schemas.microsoft.com/office/drawing/2014/main" id="{AE9D863E-3D9C-CE6F-D4D3-D29F92AF0F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3" t="23385" r="6469" b="23358"/>
          <a:stretch>
            <a:fillRect/>
          </a:stretch>
        </p:blipFill>
        <p:spPr>
          <a:xfrm>
            <a:off x="-12010" y="548680"/>
            <a:ext cx="3164394" cy="80898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537971" y="1826092"/>
            <a:ext cx="10946892" cy="4835747"/>
            <a:chOff x="537971" y="1534572"/>
            <a:chExt cx="10946892" cy="4835747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39760" y="4702968"/>
              <a:ext cx="97727" cy="7791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971" y="1534572"/>
              <a:ext cx="10946892" cy="483574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227582" y="4610862"/>
              <a:ext cx="20320" cy="96520"/>
            </a:xfrm>
            <a:custGeom>
              <a:avLst/>
              <a:gdLst/>
              <a:ahLst/>
              <a:cxnLst/>
              <a:rect l="l" t="t" r="r" b="b"/>
              <a:pathLst>
                <a:path w="20319" h="96520">
                  <a:moveTo>
                    <a:pt x="14147" y="91820"/>
                  </a:moveTo>
                  <a:lnTo>
                    <a:pt x="12738" y="93218"/>
                  </a:lnTo>
                  <a:lnTo>
                    <a:pt x="12738" y="94614"/>
                  </a:lnTo>
                  <a:lnTo>
                    <a:pt x="15570" y="96012"/>
                  </a:lnTo>
                  <a:lnTo>
                    <a:pt x="14147" y="91820"/>
                  </a:lnTo>
                  <a:close/>
                </a:path>
                <a:path w="20319" h="96520">
                  <a:moveTo>
                    <a:pt x="1409" y="84708"/>
                  </a:moveTo>
                  <a:lnTo>
                    <a:pt x="0" y="86106"/>
                  </a:lnTo>
                  <a:lnTo>
                    <a:pt x="1409" y="87502"/>
                  </a:lnTo>
                  <a:lnTo>
                    <a:pt x="5664" y="88900"/>
                  </a:lnTo>
                  <a:lnTo>
                    <a:pt x="7073" y="90424"/>
                  </a:lnTo>
                  <a:lnTo>
                    <a:pt x="7073" y="87502"/>
                  </a:lnTo>
                  <a:lnTo>
                    <a:pt x="4241" y="86106"/>
                  </a:lnTo>
                  <a:lnTo>
                    <a:pt x="1409" y="86106"/>
                  </a:lnTo>
                  <a:lnTo>
                    <a:pt x="1409" y="84708"/>
                  </a:lnTo>
                  <a:close/>
                </a:path>
                <a:path w="20319" h="96520">
                  <a:moveTo>
                    <a:pt x="18402" y="0"/>
                  </a:moveTo>
                  <a:lnTo>
                    <a:pt x="15570" y="2793"/>
                  </a:lnTo>
                  <a:lnTo>
                    <a:pt x="16979" y="4190"/>
                  </a:lnTo>
                  <a:lnTo>
                    <a:pt x="18402" y="4190"/>
                  </a:lnTo>
                  <a:lnTo>
                    <a:pt x="19812" y="2793"/>
                  </a:lnTo>
                  <a:lnTo>
                    <a:pt x="19812" y="1396"/>
                  </a:lnTo>
                  <a:lnTo>
                    <a:pt x="18402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227582" y="4610862"/>
              <a:ext cx="20320" cy="96520"/>
            </a:xfrm>
            <a:custGeom>
              <a:avLst/>
              <a:gdLst/>
              <a:ahLst/>
              <a:cxnLst/>
              <a:rect l="l" t="t" r="r" b="b"/>
              <a:pathLst>
                <a:path w="20319" h="96520">
                  <a:moveTo>
                    <a:pt x="14147" y="91820"/>
                  </a:moveTo>
                  <a:lnTo>
                    <a:pt x="12738" y="93218"/>
                  </a:lnTo>
                  <a:lnTo>
                    <a:pt x="12738" y="94614"/>
                  </a:lnTo>
                  <a:lnTo>
                    <a:pt x="15570" y="96012"/>
                  </a:lnTo>
                  <a:lnTo>
                    <a:pt x="14147" y="91820"/>
                  </a:lnTo>
                  <a:close/>
                </a:path>
                <a:path w="20319" h="96520">
                  <a:moveTo>
                    <a:pt x="7073" y="87502"/>
                  </a:moveTo>
                  <a:lnTo>
                    <a:pt x="5664" y="87502"/>
                  </a:lnTo>
                  <a:lnTo>
                    <a:pt x="7073" y="87502"/>
                  </a:lnTo>
                  <a:lnTo>
                    <a:pt x="4241" y="86106"/>
                  </a:lnTo>
                  <a:lnTo>
                    <a:pt x="2832" y="86106"/>
                  </a:lnTo>
                  <a:lnTo>
                    <a:pt x="1409" y="86106"/>
                  </a:lnTo>
                  <a:lnTo>
                    <a:pt x="1409" y="84708"/>
                  </a:lnTo>
                  <a:lnTo>
                    <a:pt x="0" y="86106"/>
                  </a:lnTo>
                  <a:lnTo>
                    <a:pt x="1409" y="87502"/>
                  </a:lnTo>
                  <a:lnTo>
                    <a:pt x="5664" y="88900"/>
                  </a:lnTo>
                  <a:lnTo>
                    <a:pt x="7073" y="90424"/>
                  </a:lnTo>
                  <a:lnTo>
                    <a:pt x="7073" y="87502"/>
                  </a:lnTo>
                  <a:lnTo>
                    <a:pt x="7073" y="86106"/>
                  </a:lnTo>
                  <a:lnTo>
                    <a:pt x="7073" y="87502"/>
                  </a:lnTo>
                  <a:close/>
                </a:path>
                <a:path w="20319" h="96520">
                  <a:moveTo>
                    <a:pt x="19812" y="2793"/>
                  </a:moveTo>
                  <a:lnTo>
                    <a:pt x="19812" y="1396"/>
                  </a:lnTo>
                  <a:lnTo>
                    <a:pt x="18402" y="0"/>
                  </a:lnTo>
                  <a:lnTo>
                    <a:pt x="15570" y="2793"/>
                  </a:lnTo>
                  <a:lnTo>
                    <a:pt x="16979" y="4190"/>
                  </a:lnTo>
                  <a:lnTo>
                    <a:pt x="18402" y="4190"/>
                  </a:lnTo>
                  <a:lnTo>
                    <a:pt x="19812" y="2793"/>
                  </a:lnTo>
                  <a:close/>
                </a:path>
              </a:pathLst>
            </a:custGeom>
            <a:ln w="476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7031" y="3038855"/>
              <a:ext cx="309372" cy="30937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591" y="5100827"/>
              <a:ext cx="309372" cy="30937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23760" y="5163312"/>
              <a:ext cx="310896" cy="30937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46336" y="3212592"/>
              <a:ext cx="309372" cy="310896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88620" y="379735"/>
            <a:ext cx="11414760" cy="1215717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16839" marR="5080" algn="r">
              <a:lnSpc>
                <a:spcPts val="3020"/>
              </a:lnSpc>
              <a:spcBef>
                <a:spcPts val="480"/>
              </a:spcBef>
            </a:pPr>
            <a:r>
              <a:rPr sz="3100" cap="all" dirty="0">
                <a:solidFill>
                  <a:srgbClr val="006600"/>
                </a:solidFill>
                <a:latin typeface="+mn-lt"/>
                <a:cs typeface="Calibri Light" panose="020F0302020204030204" pitchFamily="34" charset="0"/>
              </a:rPr>
              <a:t>E</a:t>
            </a:r>
            <a:r>
              <a:rPr lang="cs-CZ" sz="3100" cap="all" dirty="0" err="1">
                <a:solidFill>
                  <a:srgbClr val="006600"/>
                </a:solidFill>
                <a:latin typeface="+mn-lt"/>
                <a:cs typeface="Calibri Light" panose="020F0302020204030204" pitchFamily="34" charset="0"/>
              </a:rPr>
              <a:t>vropa</a:t>
            </a:r>
            <a:r>
              <a:rPr lang="cs-CZ" sz="3100" cap="all" dirty="0">
                <a:solidFill>
                  <a:srgbClr val="006600"/>
                </a:solidFill>
                <a:latin typeface="+mn-lt"/>
                <a:cs typeface="Calibri Light" panose="020F0302020204030204" pitchFamily="34" charset="0"/>
              </a:rPr>
              <a:t> je </a:t>
            </a:r>
            <a:r>
              <a:rPr lang="cs-CZ" sz="3100" cap="all" dirty="0" err="1">
                <a:solidFill>
                  <a:srgbClr val="006600"/>
                </a:solidFill>
                <a:latin typeface="+mn-lt"/>
                <a:cs typeface="Calibri Light" panose="020F0302020204030204" pitchFamily="34" charset="0"/>
              </a:rPr>
              <a:t>leadErem</a:t>
            </a:r>
            <a:r>
              <a:rPr lang="cs-CZ" sz="3100" cap="all" dirty="0">
                <a:solidFill>
                  <a:srgbClr val="006600"/>
                </a:solidFill>
                <a:latin typeface="+mn-lt"/>
                <a:cs typeface="Calibri Light" panose="020F0302020204030204" pitchFamily="34" charset="0"/>
              </a:rPr>
              <a:t> ve sběru elektroodpadu</a:t>
            </a:r>
            <a:r>
              <a:rPr lang="cs-CZ" sz="3100" dirty="0">
                <a:solidFill>
                  <a:srgbClr val="006600"/>
                </a:solidFill>
                <a:latin typeface="+mn-lt"/>
                <a:cs typeface="Calibri Light" panose="020F0302020204030204" pitchFamily="34" charset="0"/>
              </a:rPr>
              <a:t>,</a:t>
            </a:r>
            <a:br>
              <a:rPr lang="cs-CZ" sz="3100" dirty="0">
                <a:solidFill>
                  <a:srgbClr val="006600"/>
                </a:solidFill>
                <a:latin typeface="+mn-lt"/>
                <a:cs typeface="Calibri Light" panose="020F0302020204030204" pitchFamily="34" charset="0"/>
              </a:rPr>
            </a:br>
            <a:r>
              <a:rPr lang="cs-CZ" spc="55" dirty="0">
                <a:solidFill>
                  <a:srgbClr val="006600"/>
                </a:solidFill>
                <a:latin typeface="+mn-lt"/>
                <a:cs typeface="Calibri Light" panose="020F0302020204030204" pitchFamily="34" charset="0"/>
              </a:rPr>
              <a:t>ale je i kontinentem s jeho největší</a:t>
            </a:r>
            <a:br>
              <a:rPr lang="cs-CZ" spc="55" dirty="0">
                <a:solidFill>
                  <a:srgbClr val="006600"/>
                </a:solidFill>
                <a:latin typeface="+mn-lt"/>
                <a:cs typeface="Calibri Light" panose="020F0302020204030204" pitchFamily="34" charset="0"/>
              </a:rPr>
            </a:br>
            <a:r>
              <a:rPr lang="cs-CZ" spc="55" dirty="0">
                <a:solidFill>
                  <a:srgbClr val="006600"/>
                </a:solidFill>
                <a:latin typeface="+mn-lt"/>
                <a:cs typeface="Calibri Light" panose="020F0302020204030204" pitchFamily="34" charset="0"/>
              </a:rPr>
              <a:t>produkcí na obyvatele</a:t>
            </a:r>
            <a:r>
              <a:rPr spc="55" dirty="0">
                <a:solidFill>
                  <a:srgbClr val="006600"/>
                </a:solidFill>
                <a:latin typeface="+mn-lt"/>
                <a:cs typeface="Calibri Light" panose="020F0302020204030204" pitchFamily="34" charset="0"/>
              </a:rPr>
              <a:t> </a:t>
            </a:r>
            <a:r>
              <a:rPr dirty="0">
                <a:solidFill>
                  <a:srgbClr val="006600"/>
                </a:solidFill>
                <a:latin typeface="+mn-lt"/>
                <a:cs typeface="Calibri Light" panose="020F0302020204030204" pitchFamily="34" charset="0"/>
              </a:rPr>
              <a:t>(16</a:t>
            </a:r>
            <a:r>
              <a:rPr lang="cs-CZ" dirty="0">
                <a:solidFill>
                  <a:srgbClr val="006600"/>
                </a:solidFill>
                <a:latin typeface="+mn-lt"/>
                <a:cs typeface="Calibri Light" panose="020F0302020204030204" pitchFamily="34" charset="0"/>
              </a:rPr>
              <a:t>,</a:t>
            </a:r>
            <a:r>
              <a:rPr dirty="0">
                <a:solidFill>
                  <a:srgbClr val="006600"/>
                </a:solidFill>
                <a:latin typeface="+mn-lt"/>
                <a:cs typeface="Calibri Light" panose="020F0302020204030204" pitchFamily="34" charset="0"/>
              </a:rPr>
              <a:t>2</a:t>
            </a:r>
            <a:r>
              <a:rPr spc="55" dirty="0">
                <a:solidFill>
                  <a:srgbClr val="006600"/>
                </a:solidFill>
                <a:latin typeface="+mn-lt"/>
                <a:cs typeface="Calibri Light" panose="020F0302020204030204" pitchFamily="34" charset="0"/>
              </a:rPr>
              <a:t> kg)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009110" y="2618955"/>
            <a:ext cx="1480776" cy="15234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-10" normalizeH="0" baseline="0" noProof="0" dirty="0">
                <a:ln>
                  <a:noFill/>
                </a:ln>
                <a:solidFill>
                  <a:srgbClr val="7E7E7E"/>
                </a:solidFill>
                <a:effectLst/>
                <a:uLnTx/>
                <a:uFillTx/>
                <a:latin typeface="Calibri"/>
                <a:cs typeface="Calibri"/>
              </a:rPr>
              <a:t>Ameri</a:t>
            </a:r>
            <a:r>
              <a:rPr kumimoji="0" lang="cs-CZ" sz="1800" b="1" i="0" u="none" strike="noStrike" kern="0" cap="none" spc="-10" normalizeH="0" baseline="0" noProof="0" dirty="0" err="1">
                <a:ln>
                  <a:noFill/>
                </a:ln>
                <a:solidFill>
                  <a:srgbClr val="7E7E7E"/>
                </a:solidFill>
                <a:effectLst/>
                <a:uLnTx/>
                <a:uFillTx/>
                <a:latin typeface="Calibri"/>
                <a:cs typeface="Calibri"/>
              </a:rPr>
              <a:t>ka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9845" marR="0" lvl="0" indent="0" defTabSz="914400" eaLnBrk="1" fontAlgn="auto" latinLnBrk="0" hangingPunct="1">
              <a:lnSpc>
                <a:spcPct val="100000"/>
              </a:lnSpc>
              <a:spcBef>
                <a:spcPts val="16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13</a:t>
            </a:r>
            <a:r>
              <a:rPr kumimoji="0" 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r>
              <a:rPr kumimoji="0" sz="1800" b="0" i="0" u="none" strike="noStrike" kern="0" cap="none" spc="-85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cs-CZ" sz="1800" b="0" i="0" u="none" strike="noStrike" kern="0" cap="none" spc="-85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mil. t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br>
              <a:rPr kumimoji="0" lang="cs-CZ" sz="1800" b="0" i="0" u="none" strike="noStrike" kern="0" cap="none" spc="-5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</a:br>
            <a:r>
              <a:rPr kumimoji="0" sz="1500" b="1" i="0" u="none" strike="noStrike" kern="0" cap="none" spc="-1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(13</a:t>
            </a:r>
            <a:r>
              <a:rPr kumimoji="0" lang="cs-CZ" sz="1500" b="1" i="0" u="none" strike="noStrike" kern="0" cap="none" spc="-1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sz="1500" b="1" i="0" u="none" strike="noStrike" kern="0" cap="none" spc="-1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3</a:t>
            </a:r>
            <a:r>
              <a:rPr kumimoji="0" lang="cs-CZ" sz="1500" b="1" i="0" u="none" strike="noStrike" kern="0" cap="none" spc="-1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cs-CZ" sz="1500" b="1" i="0" u="none" strike="noStrike" kern="0" cap="none" spc="11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kg</a:t>
            </a:r>
            <a:r>
              <a:rPr lang="cs-CZ" sz="1500" b="1" kern="0" spc="-45" dirty="0">
                <a:solidFill>
                  <a:srgbClr val="001E5F"/>
                </a:solidFill>
                <a:latin typeface="Calibri"/>
                <a:cs typeface="Calibri"/>
              </a:rPr>
              <a:t>/obyv.</a:t>
            </a:r>
            <a:r>
              <a:rPr kumimoji="0" sz="1500" b="1" i="0" u="none" strike="noStrike" kern="0" cap="none" spc="-1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)</a:t>
            </a:r>
            <a:endParaRPr kumimoji="0" sz="15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4925" marR="0" lvl="0" indent="0" defTabSz="914400" eaLnBrk="1" fontAlgn="auto" latinLnBrk="0" hangingPunct="1">
              <a:lnSpc>
                <a:spcPct val="100000"/>
              </a:lnSpc>
              <a:spcBef>
                <a:spcPts val="176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r>
              <a:rPr kumimoji="0" 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r>
              <a:rPr kumimoji="0" sz="1800" b="0" i="0" u="none" strike="noStrike" kern="0" cap="none" spc="-7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cs-CZ" sz="1800" b="0" i="0" u="none" strike="noStrike" kern="0" cap="none" spc="-7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mil. t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(9</a:t>
            </a:r>
            <a:r>
              <a:rPr kumimoji="0" lang="cs-CZ" sz="1800" b="0" i="0" u="none" strike="noStrike" kern="0" cap="none" spc="-1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4%)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00601" y="4706546"/>
            <a:ext cx="1519255" cy="1510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-10" normalizeH="0" baseline="0" noProof="0" dirty="0" err="1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Afri</a:t>
            </a:r>
            <a:r>
              <a:rPr kumimoji="0" lang="cs-CZ" sz="1800" b="1" i="0" u="none" strike="noStrike" kern="0" cap="none" spc="-1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k</a:t>
            </a:r>
            <a:r>
              <a:rPr kumimoji="0" sz="1800" b="1" i="0" u="none" strike="noStrike" kern="0" cap="none" spc="-1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7940" marR="0" lvl="0" indent="0" defTabSz="914400" eaLnBrk="1" fontAlgn="auto" latinLnBrk="0" hangingPunct="1">
              <a:lnSpc>
                <a:spcPct val="100000"/>
              </a:lnSpc>
              <a:spcBef>
                <a:spcPts val="16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r>
              <a:rPr kumimoji="0" 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r>
              <a:rPr kumimoji="0" sz="1800" b="0" i="0" u="none" strike="noStrike" kern="0" cap="none" spc="-95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cs-CZ" sz="1800" b="0" i="0" u="none" strike="noStrike" kern="0" cap="none" spc="-95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mil. t</a:t>
            </a:r>
            <a:br>
              <a:rPr kumimoji="0" lang="cs-CZ" sz="1800" b="0" i="0" u="none" strike="noStrike" kern="0" cap="none" spc="-95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</a:br>
            <a:r>
              <a:rPr kumimoji="0" sz="1500" b="1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(2</a:t>
            </a:r>
            <a:r>
              <a:rPr kumimoji="0" lang="cs-CZ" sz="1500" b="1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sz="1500" b="1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r>
              <a:rPr kumimoji="0" sz="1500" b="1" i="0" u="none" strike="noStrike" kern="0" cap="none" spc="-5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500" b="1" i="0" u="none" strike="noStrike" kern="0" cap="none" spc="3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kg</a:t>
            </a:r>
            <a:r>
              <a:rPr kumimoji="0" lang="cs-CZ" sz="1500" b="1" i="0" u="none" strike="noStrike" kern="0" cap="none" spc="3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cs-CZ" sz="1500" b="1" i="0" u="none" strike="noStrike" kern="0" cap="none" spc="11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kg</a:t>
            </a:r>
            <a:r>
              <a:rPr lang="cs-CZ" sz="1500" b="1" kern="0" spc="-45" dirty="0">
                <a:solidFill>
                  <a:srgbClr val="001E5F"/>
                </a:solidFill>
                <a:latin typeface="Calibri"/>
                <a:cs typeface="Calibri"/>
              </a:rPr>
              <a:t>/obyv.</a:t>
            </a:r>
            <a:r>
              <a:rPr kumimoji="0" sz="1500" b="1" i="0" u="none" strike="noStrike" kern="0" cap="none" spc="-1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)</a:t>
            </a:r>
            <a:endParaRPr kumimoji="0" sz="15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7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r>
              <a:rPr kumimoji="0" 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03</a:t>
            </a:r>
            <a:r>
              <a:rPr kumimoji="0" sz="1800" b="0" i="0" u="none" strike="noStrike" kern="0" cap="none" spc="-8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cs-CZ" sz="1800" b="0" i="0" u="none" strike="noStrike" kern="0" cap="none" spc="-7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mil. t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(0</a:t>
            </a:r>
            <a:r>
              <a:rPr kumimoji="0" lang="cs-CZ" sz="1800" b="0" i="0" u="none" strike="noStrike" kern="0" cap="none" spc="-1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9%)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528478" y="4763546"/>
            <a:ext cx="1519255" cy="1529906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9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35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cs typeface="Calibri"/>
              </a:rPr>
              <a:t>Oceani</a:t>
            </a:r>
            <a:r>
              <a:rPr kumimoji="0" lang="cs-CZ" sz="1800" b="1" i="0" u="none" strike="noStrike" kern="0" cap="none" spc="35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8575" marR="0" lvl="0" indent="0" defTabSz="914400" eaLnBrk="1" fontAlgn="auto" latinLnBrk="0" hangingPunct="1">
              <a:lnSpc>
                <a:spcPct val="100000"/>
              </a:lnSpc>
              <a:spcBef>
                <a:spcPts val="8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r>
              <a:rPr kumimoji="0" 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r>
              <a:rPr kumimoji="0" sz="1800" b="0" i="0" u="none" strike="noStrike" kern="0" cap="none" spc="-105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cs-CZ" sz="1800" b="0" i="0" u="none" strike="noStrike" kern="0" cap="none" spc="-105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mil. t</a:t>
            </a:r>
            <a:br>
              <a:rPr kumimoji="0" lang="cs-CZ" sz="1800" b="0" i="0" u="none" strike="noStrike" kern="0" cap="none" spc="-105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</a:br>
            <a:r>
              <a:rPr kumimoji="0" sz="1500" b="1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(16</a:t>
            </a:r>
            <a:r>
              <a:rPr kumimoji="0" lang="cs-CZ" sz="1500" b="1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sz="1500" b="1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r>
              <a:rPr kumimoji="0" sz="1500" b="1" i="0" u="none" strike="noStrike" kern="0" cap="none" spc="-6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500" b="1" i="0" u="none" strike="noStrike" kern="0" cap="none" spc="3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kg</a:t>
            </a:r>
            <a:r>
              <a:rPr kumimoji="0" lang="cs-CZ" sz="1500" b="1" i="0" u="none" strike="noStrike" kern="0" cap="none" spc="3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cs-CZ" sz="1500" b="1" i="0" u="none" strike="noStrike" kern="0" cap="none" spc="11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kg</a:t>
            </a:r>
            <a:r>
              <a:rPr lang="cs-CZ" sz="1500" b="1" kern="0" spc="-45" dirty="0">
                <a:solidFill>
                  <a:srgbClr val="001E5F"/>
                </a:solidFill>
                <a:latin typeface="Calibri"/>
                <a:cs typeface="Calibri"/>
              </a:rPr>
              <a:t>/obyv.</a:t>
            </a:r>
            <a:r>
              <a:rPr kumimoji="0" sz="1500" b="1" i="0" u="none" strike="noStrike" kern="0" cap="none" spc="-1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)</a:t>
            </a:r>
            <a:endParaRPr kumimoji="0" sz="15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7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0</a:t>
            </a:r>
            <a:r>
              <a:rPr kumimoji="0" 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06</a:t>
            </a:r>
            <a:r>
              <a:rPr kumimoji="0" sz="1800" b="0" i="0" u="none" strike="noStrike" kern="0" cap="none" spc="-8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cs-CZ" sz="1800" b="0" i="0" u="none" strike="noStrike" kern="0" cap="none" spc="-7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mil. t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(8</a:t>
            </a:r>
            <a:r>
              <a:rPr kumimoji="0" lang="cs-CZ" sz="1800" b="0" i="0" u="none" strike="noStrike" kern="0" cap="none" spc="-1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8%)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959340" y="2763919"/>
            <a:ext cx="1525523" cy="1563248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1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-20" normalizeH="0" baseline="0" noProof="0" dirty="0">
                <a:ln>
                  <a:noFill/>
                </a:ln>
                <a:solidFill>
                  <a:srgbClr val="F4B083"/>
                </a:solidFill>
                <a:effectLst/>
                <a:uLnTx/>
                <a:uFillTx/>
                <a:latin typeface="Calibri"/>
                <a:cs typeface="Calibri"/>
              </a:rPr>
              <a:t>Asi</a:t>
            </a:r>
            <a:r>
              <a:rPr kumimoji="0" lang="cs-CZ" sz="1800" b="1" i="0" u="none" strike="noStrike" kern="0" cap="none" spc="-20" normalizeH="0" baseline="0" noProof="0" dirty="0">
                <a:ln>
                  <a:noFill/>
                </a:ln>
                <a:solidFill>
                  <a:srgbClr val="F4B083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28575" marR="0" lvl="0" indent="0" defTabSz="914400" eaLnBrk="1" fontAlgn="auto" latinLnBrk="0" hangingPunct="1">
              <a:lnSpc>
                <a:spcPct val="100000"/>
              </a:lnSpc>
              <a:spcBef>
                <a:spcPts val="10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24</a:t>
            </a:r>
            <a:r>
              <a:rPr kumimoji="0" 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r>
              <a:rPr kumimoji="0" sz="1800" b="0" i="0" u="none" strike="noStrike" kern="0" cap="none" spc="-105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cs-CZ" sz="1800" b="0" i="0" u="none" strike="noStrike" kern="0" cap="none" spc="-105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mil. t</a:t>
            </a:r>
            <a:br>
              <a:rPr kumimoji="0" lang="cs-CZ" sz="1800" b="0" i="0" u="none" strike="noStrike" kern="0" cap="none" spc="-105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</a:br>
            <a:r>
              <a:rPr kumimoji="0" sz="1500" b="1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(5</a:t>
            </a:r>
            <a:r>
              <a:rPr kumimoji="0" lang="cs-CZ" sz="1500" b="1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sz="1500" b="1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6</a:t>
            </a:r>
            <a:r>
              <a:rPr kumimoji="0" sz="1500" b="1" i="0" u="none" strike="noStrike" kern="0" cap="none" spc="-6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500" b="1" i="0" u="none" strike="noStrike" kern="0" cap="none" spc="3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kg</a:t>
            </a:r>
            <a:r>
              <a:rPr kumimoji="0" lang="cs-CZ" sz="1500" b="1" i="0" u="none" strike="noStrike" kern="0" cap="none" spc="3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cs-CZ" sz="1500" b="1" i="0" u="none" strike="noStrike" kern="0" cap="none" spc="11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kg</a:t>
            </a:r>
            <a:r>
              <a:rPr lang="cs-CZ" sz="1500" b="1" kern="0" spc="-45" dirty="0">
                <a:solidFill>
                  <a:srgbClr val="001E5F"/>
                </a:solidFill>
                <a:latin typeface="Calibri"/>
                <a:cs typeface="Calibri"/>
              </a:rPr>
              <a:t>/obyv.</a:t>
            </a:r>
            <a:r>
              <a:rPr kumimoji="0" sz="1500" b="1" i="0" u="none" strike="noStrike" kern="0" cap="none" spc="-1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)</a:t>
            </a:r>
            <a:endParaRPr kumimoji="0" sz="15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7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2</a:t>
            </a:r>
            <a:r>
              <a:rPr kumimoji="0" 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9</a:t>
            </a:r>
            <a:r>
              <a:rPr kumimoji="0" sz="1800" b="0" i="0" u="none" strike="noStrike" kern="0" cap="none" spc="-7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cs-CZ" sz="1800" b="0" i="0" u="none" strike="noStrike" kern="0" cap="none" spc="-7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mil. t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(11</a:t>
            </a:r>
            <a:r>
              <a:rPr kumimoji="0" lang="cs-CZ" sz="1800" b="0" i="0" u="none" strike="noStrike" kern="0" cap="none" spc="-1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7%)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683836" y="1005222"/>
            <a:ext cx="2133600" cy="1554480"/>
            <a:chOff x="3698747" y="937260"/>
            <a:chExt cx="2133600" cy="1554480"/>
          </a:xfrm>
        </p:grpSpPr>
        <p:sp>
          <p:nvSpPr>
            <p:cNvPr id="21" name="object 21"/>
            <p:cNvSpPr/>
            <p:nvPr/>
          </p:nvSpPr>
          <p:spPr>
            <a:xfrm>
              <a:off x="3698747" y="937260"/>
              <a:ext cx="2133600" cy="1554480"/>
            </a:xfrm>
            <a:custGeom>
              <a:avLst/>
              <a:gdLst/>
              <a:ahLst/>
              <a:cxnLst/>
              <a:rect l="l" t="t" r="r" b="b"/>
              <a:pathLst>
                <a:path w="2133600" h="1554480">
                  <a:moveTo>
                    <a:pt x="2133600" y="0"/>
                  </a:moveTo>
                  <a:lnTo>
                    <a:pt x="259079" y="0"/>
                  </a:lnTo>
                  <a:lnTo>
                    <a:pt x="212498" y="4172"/>
                  </a:lnTo>
                  <a:lnTo>
                    <a:pt x="168661" y="16203"/>
                  </a:lnTo>
                  <a:lnTo>
                    <a:pt x="128298" y="35362"/>
                  </a:lnTo>
                  <a:lnTo>
                    <a:pt x="92140" y="60918"/>
                  </a:lnTo>
                  <a:lnTo>
                    <a:pt x="60918" y="92140"/>
                  </a:lnTo>
                  <a:lnTo>
                    <a:pt x="35362" y="128298"/>
                  </a:lnTo>
                  <a:lnTo>
                    <a:pt x="16203" y="168661"/>
                  </a:lnTo>
                  <a:lnTo>
                    <a:pt x="4172" y="212498"/>
                  </a:lnTo>
                  <a:lnTo>
                    <a:pt x="0" y="259079"/>
                  </a:lnTo>
                  <a:lnTo>
                    <a:pt x="0" y="1554479"/>
                  </a:lnTo>
                  <a:lnTo>
                    <a:pt x="1874519" y="1554479"/>
                  </a:lnTo>
                  <a:lnTo>
                    <a:pt x="1921101" y="1550307"/>
                  </a:lnTo>
                  <a:lnTo>
                    <a:pt x="1964938" y="1538276"/>
                  </a:lnTo>
                  <a:lnTo>
                    <a:pt x="2005301" y="1519117"/>
                  </a:lnTo>
                  <a:lnTo>
                    <a:pt x="2041459" y="1493561"/>
                  </a:lnTo>
                  <a:lnTo>
                    <a:pt x="2072681" y="1462339"/>
                  </a:lnTo>
                  <a:lnTo>
                    <a:pt x="2098237" y="1426181"/>
                  </a:lnTo>
                  <a:lnTo>
                    <a:pt x="2117396" y="1385818"/>
                  </a:lnTo>
                  <a:lnTo>
                    <a:pt x="2129427" y="1341981"/>
                  </a:lnTo>
                  <a:lnTo>
                    <a:pt x="2133600" y="1295400"/>
                  </a:lnTo>
                  <a:lnTo>
                    <a:pt x="2133600" y="0"/>
                  </a:lnTo>
                  <a:close/>
                </a:path>
              </a:pathLst>
            </a:custGeom>
            <a:solidFill>
              <a:srgbClr val="DAE2F3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93235" y="1481328"/>
              <a:ext cx="309372" cy="309372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4197095" y="1021181"/>
            <a:ext cx="1554976" cy="1387559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6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4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/>
                <a:cs typeface="Calibri"/>
              </a:rPr>
              <a:t>E</a:t>
            </a:r>
            <a:r>
              <a:rPr kumimoji="0" lang="cs-CZ" sz="1800" b="1" i="0" u="none" strike="noStrike" kern="0" cap="none" spc="4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/>
                <a:cs typeface="Calibri"/>
              </a:rPr>
              <a:t>vropa</a:t>
            </a:r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12,2</a:t>
            </a:r>
            <a:r>
              <a:rPr kumimoji="0" lang="cs-CZ" sz="1800" b="0" i="0" u="none" strike="noStrike" kern="0" cap="none" spc="-85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lang="cs-CZ" kern="0" spc="-125" dirty="0">
                <a:solidFill>
                  <a:srgbClr val="001E5F"/>
                </a:solidFill>
                <a:latin typeface="Calibri"/>
                <a:cs typeface="Calibri"/>
              </a:rPr>
              <a:t>mil. t</a:t>
            </a:r>
            <a:br>
              <a:rPr lang="cs-CZ" kern="0" spc="-50" dirty="0">
                <a:solidFill>
                  <a:srgbClr val="001E5F"/>
                </a:solidFill>
                <a:latin typeface="Calibri"/>
                <a:cs typeface="Calibri"/>
              </a:rPr>
            </a:br>
            <a:r>
              <a:rPr kumimoji="0" lang="cs-CZ" sz="1500" b="0" i="0" u="none" strike="noStrike" kern="0" cap="none" spc="-1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(</a:t>
            </a:r>
            <a:r>
              <a:rPr kumimoji="0" lang="cs-CZ" sz="1500" b="1" i="0" u="none" strike="noStrike" kern="0" cap="none" spc="-1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16,2 </a:t>
            </a:r>
            <a:r>
              <a:rPr kumimoji="0" lang="cs-CZ" sz="1500" b="1" i="0" u="none" strike="noStrike" kern="0" cap="none" spc="11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k</a:t>
            </a:r>
            <a:r>
              <a:rPr kumimoji="0" sz="1500" b="1" i="0" u="none" strike="noStrike" kern="0" cap="none" spc="11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g</a:t>
            </a:r>
            <a:r>
              <a:rPr lang="cs-CZ" sz="1500" b="1" kern="0" spc="-45" dirty="0">
                <a:solidFill>
                  <a:srgbClr val="001E5F"/>
                </a:solidFill>
                <a:latin typeface="Calibri"/>
                <a:cs typeface="Calibri"/>
              </a:rPr>
              <a:t>/obyv.</a:t>
            </a:r>
            <a:r>
              <a:rPr kumimoji="0" sz="1500" b="0" i="0" u="none" strike="noStrike" kern="0" cap="none" spc="35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)</a:t>
            </a:r>
            <a:endParaRPr kumimoji="0" sz="1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8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5</a:t>
            </a:r>
            <a:r>
              <a:rPr kumimoji="0" lang="cs-CZ" sz="1800" b="0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1</a:t>
            </a:r>
            <a:r>
              <a:rPr kumimoji="0" sz="1800" b="0" i="0" u="none" strike="noStrike" kern="0" cap="none" spc="-7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cs-CZ" sz="1800" b="0" i="0" u="none" strike="noStrike" kern="0" cap="none" spc="-7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mil. t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(46</a:t>
            </a:r>
            <a:r>
              <a:rPr kumimoji="0" lang="cs-CZ" sz="1800" b="0" i="0" u="none" strike="noStrike" kern="0" cap="none" spc="-1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,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001E5F"/>
                </a:solidFill>
                <a:effectLst/>
                <a:uLnTx/>
                <a:uFillTx/>
                <a:latin typeface="Calibri"/>
                <a:cs typeface="Calibri"/>
              </a:rPr>
              <a:t>4%)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8411" y="5372920"/>
            <a:ext cx="309372" cy="309372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666814" y="5819976"/>
            <a:ext cx="155448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Míra sběru elektroodpadu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21863" y="5310323"/>
            <a:ext cx="158940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0" lvl="0" indent="0" defTabSz="91440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cs typeface="Calibri"/>
              </a:rPr>
              <a:t>Produkce elektroodpadu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254508" y="2099368"/>
            <a:ext cx="9607550" cy="4117975"/>
            <a:chOff x="254508" y="2037588"/>
            <a:chExt cx="9607550" cy="4117975"/>
          </a:xfrm>
        </p:grpSpPr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03904" y="2037588"/>
              <a:ext cx="309372" cy="30937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4508" y="5783579"/>
              <a:ext cx="309372" cy="310895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5508" y="3677411"/>
              <a:ext cx="309372" cy="30937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69308" y="5772911"/>
              <a:ext cx="309372" cy="309372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28331" y="5846064"/>
              <a:ext cx="309372" cy="30937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52431" y="3878580"/>
              <a:ext cx="309372" cy="309372"/>
            </a:xfrm>
            <a:prstGeom prst="rect">
              <a:avLst/>
            </a:prstGeom>
          </p:spPr>
        </p:pic>
      </p:grpSp>
      <p:pic>
        <p:nvPicPr>
          <p:cNvPr id="2" name="Obrázek 1" descr="Obsah obrázku Písmo, text, Grafika, grafický design&#10;&#10;Obsah generovaný pomocí AI může být nesprávný.">
            <a:extLst>
              <a:ext uri="{FF2B5EF4-FFF2-40B4-BE49-F238E27FC236}">
                <a16:creationId xmlns:a16="http://schemas.microsoft.com/office/drawing/2014/main" id="{217DDC27-2512-A258-BB89-52B2A8AC0A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3" t="23385" r="6469" b="23358"/>
          <a:stretch>
            <a:fillRect/>
          </a:stretch>
        </p:blipFill>
        <p:spPr>
          <a:xfrm>
            <a:off x="-12010" y="548926"/>
            <a:ext cx="3164394" cy="80898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403859" y="4178587"/>
            <a:ext cx="11430000" cy="297180"/>
          </a:xfrm>
          <a:custGeom>
            <a:avLst/>
            <a:gdLst/>
            <a:ahLst/>
            <a:cxnLst/>
            <a:rect l="l" t="t" r="r" b="b"/>
            <a:pathLst>
              <a:path w="11430000" h="297179">
                <a:moveTo>
                  <a:pt x="11430000" y="0"/>
                </a:moveTo>
                <a:lnTo>
                  <a:pt x="0" y="0"/>
                </a:lnTo>
                <a:lnTo>
                  <a:pt x="0" y="297179"/>
                </a:lnTo>
                <a:lnTo>
                  <a:pt x="11430000" y="297179"/>
                </a:lnTo>
                <a:lnTo>
                  <a:pt x="11430000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276335" y="471046"/>
            <a:ext cx="6372232" cy="839782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77800" marR="5080" algn="r">
              <a:lnSpc>
                <a:spcPts val="3020"/>
              </a:lnSpc>
              <a:spcBef>
                <a:spcPts val="480"/>
              </a:spcBef>
            </a:pPr>
            <a:r>
              <a:rPr lang="cs-CZ" sz="3100" b="1" cap="all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Množství elektroodpadu roste </a:t>
            </a:r>
            <a:br>
              <a:rPr lang="cs-CZ" sz="3100" b="1" cap="all" dirty="0">
                <a:solidFill>
                  <a:schemeClr val="accent6">
                    <a:lumMod val="50000"/>
                  </a:schemeClr>
                </a:solidFill>
                <a:latin typeface="+mn-lt"/>
              </a:rPr>
            </a:br>
            <a:r>
              <a:rPr lang="cs-CZ" sz="3100" b="1" cap="all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ročně o téměř</a:t>
            </a:r>
            <a:r>
              <a:rPr sz="3100" b="1" cap="all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2 </a:t>
            </a:r>
            <a:r>
              <a:rPr sz="3100" b="1" cap="all" dirty="0" err="1">
                <a:solidFill>
                  <a:schemeClr val="accent6">
                    <a:lumMod val="50000"/>
                  </a:schemeClr>
                </a:solidFill>
                <a:latin typeface="+mn-lt"/>
              </a:rPr>
              <a:t>milion</a:t>
            </a:r>
            <a:r>
              <a:rPr lang="cs-CZ" sz="3100" b="1" cap="all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y tun</a:t>
            </a:r>
            <a:endParaRPr sz="3100" b="1" cap="all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3433" y="1485425"/>
            <a:ext cx="10789183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cs-CZ" sz="1800" b="1" dirty="0" err="1">
                <a:solidFill>
                  <a:srgbClr val="001E5F"/>
                </a:solidFill>
                <a:latin typeface="Calibri"/>
                <a:cs typeface="Calibri"/>
              </a:rPr>
              <a:t>Elektrošrot</a:t>
            </a:r>
            <a:r>
              <a:rPr lang="cs-CZ" sz="1800" b="1" dirty="0">
                <a:solidFill>
                  <a:srgbClr val="001E5F"/>
                </a:solidFill>
                <a:latin typeface="Calibri"/>
                <a:cs typeface="Calibri"/>
              </a:rPr>
              <a:t> ročně</a:t>
            </a:r>
            <a:r>
              <a:rPr sz="1800" b="1" spc="55" dirty="0">
                <a:solidFill>
                  <a:srgbClr val="001E5F"/>
                </a:solidFill>
                <a:latin typeface="Calibri"/>
                <a:cs typeface="Calibri"/>
              </a:rPr>
              <a:t> </a:t>
            </a:r>
            <a:r>
              <a:rPr sz="1800" b="1" spc="65" dirty="0">
                <a:solidFill>
                  <a:srgbClr val="001E5F"/>
                </a:solidFill>
                <a:latin typeface="Calibri"/>
                <a:cs typeface="Calibri"/>
              </a:rPr>
              <a:t>glob</a:t>
            </a:r>
            <a:r>
              <a:rPr lang="cs-CZ" sz="1800" b="1" spc="65" dirty="0" err="1">
                <a:solidFill>
                  <a:srgbClr val="001E5F"/>
                </a:solidFill>
                <a:latin typeface="Calibri"/>
                <a:cs typeface="Calibri"/>
              </a:rPr>
              <a:t>álně</a:t>
            </a:r>
            <a:r>
              <a:rPr sz="1800" b="1" spc="75" dirty="0">
                <a:solidFill>
                  <a:srgbClr val="001E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E5F"/>
                </a:solidFill>
                <a:latin typeface="Calibri"/>
                <a:cs typeface="Calibri"/>
              </a:rPr>
              <a:t>(</a:t>
            </a:r>
            <a:r>
              <a:rPr lang="cs-CZ" sz="1800" dirty="0">
                <a:solidFill>
                  <a:srgbClr val="001E5F"/>
                </a:solidFill>
                <a:latin typeface="Calibri"/>
                <a:cs typeface="Calibri"/>
              </a:rPr>
              <a:t>hodnoty na obyvatele -</a:t>
            </a:r>
            <a:r>
              <a:rPr sz="1800" spc="85" dirty="0">
                <a:solidFill>
                  <a:srgbClr val="001E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E5F"/>
                </a:solidFill>
                <a:latin typeface="Calibri"/>
                <a:cs typeface="Calibri"/>
              </a:rPr>
              <a:t>le</a:t>
            </a:r>
            <a:r>
              <a:rPr lang="cs-CZ" sz="1800" dirty="0" err="1">
                <a:solidFill>
                  <a:srgbClr val="001E5F"/>
                </a:solidFill>
                <a:latin typeface="Calibri"/>
                <a:cs typeface="Calibri"/>
              </a:rPr>
              <a:t>vý</a:t>
            </a:r>
            <a:r>
              <a:rPr sz="1800" spc="65" dirty="0">
                <a:solidFill>
                  <a:srgbClr val="001E5F"/>
                </a:solidFill>
                <a:latin typeface="Calibri"/>
                <a:cs typeface="Calibri"/>
              </a:rPr>
              <a:t> </a:t>
            </a:r>
            <a:r>
              <a:rPr sz="1800" dirty="0" err="1">
                <a:solidFill>
                  <a:srgbClr val="001E5F"/>
                </a:solidFill>
                <a:latin typeface="Calibri"/>
                <a:cs typeface="Calibri"/>
              </a:rPr>
              <a:t>gra</a:t>
            </a:r>
            <a:r>
              <a:rPr lang="cs-CZ" sz="1800" dirty="0">
                <a:solidFill>
                  <a:srgbClr val="001E5F"/>
                </a:solidFill>
                <a:latin typeface="Calibri"/>
                <a:cs typeface="Calibri"/>
              </a:rPr>
              <a:t>f, </a:t>
            </a:r>
            <a:r>
              <a:rPr lang="cs-CZ" sz="1800" spc="65" dirty="0">
                <a:solidFill>
                  <a:srgbClr val="001E5F"/>
                </a:solidFill>
                <a:latin typeface="Calibri"/>
                <a:cs typeface="Calibri"/>
              </a:rPr>
              <a:t>hodnoty v</a:t>
            </a:r>
            <a:r>
              <a:rPr sz="1800" spc="35" dirty="0">
                <a:solidFill>
                  <a:srgbClr val="001E5F"/>
                </a:solidFill>
                <a:latin typeface="Calibri"/>
                <a:cs typeface="Calibri"/>
              </a:rPr>
              <a:t> </a:t>
            </a:r>
            <a:r>
              <a:rPr sz="1800" dirty="0" err="1">
                <a:solidFill>
                  <a:srgbClr val="001E5F"/>
                </a:solidFill>
                <a:latin typeface="Calibri"/>
                <a:cs typeface="Calibri"/>
              </a:rPr>
              <a:t>milion</a:t>
            </a:r>
            <a:r>
              <a:rPr lang="cs-CZ" sz="1800" dirty="0">
                <a:solidFill>
                  <a:srgbClr val="001E5F"/>
                </a:solidFill>
                <a:latin typeface="Calibri"/>
                <a:cs typeface="Calibri"/>
              </a:rPr>
              <a:t>ech</a:t>
            </a:r>
            <a:r>
              <a:rPr sz="1800" spc="75" dirty="0">
                <a:solidFill>
                  <a:srgbClr val="001E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E5F"/>
                </a:solidFill>
                <a:latin typeface="Calibri"/>
                <a:cs typeface="Calibri"/>
              </a:rPr>
              <a:t>t</a:t>
            </a:r>
            <a:r>
              <a:rPr lang="cs-CZ" sz="1800" dirty="0">
                <a:solidFill>
                  <a:srgbClr val="001E5F"/>
                </a:solidFill>
                <a:latin typeface="Calibri"/>
                <a:cs typeface="Calibri"/>
              </a:rPr>
              <a:t>u</a:t>
            </a:r>
            <a:r>
              <a:rPr sz="1800" dirty="0">
                <a:solidFill>
                  <a:srgbClr val="001E5F"/>
                </a:solidFill>
                <a:latin typeface="Calibri"/>
                <a:cs typeface="Calibri"/>
              </a:rPr>
              <a:t>n</a:t>
            </a:r>
            <a:r>
              <a:rPr lang="cs-CZ" sz="1800" dirty="0">
                <a:solidFill>
                  <a:srgbClr val="001E5F"/>
                </a:solidFill>
                <a:latin typeface="Calibri"/>
                <a:cs typeface="Calibri"/>
              </a:rPr>
              <a:t> -</a:t>
            </a:r>
            <a:r>
              <a:rPr sz="1800" spc="65" dirty="0">
                <a:solidFill>
                  <a:srgbClr val="001E5F"/>
                </a:solidFill>
                <a:latin typeface="Calibri"/>
                <a:cs typeface="Calibri"/>
              </a:rPr>
              <a:t> </a:t>
            </a:r>
            <a:r>
              <a:rPr lang="cs-CZ" sz="1800" spc="65" dirty="0">
                <a:solidFill>
                  <a:srgbClr val="001E5F"/>
                </a:solidFill>
                <a:latin typeface="Calibri"/>
                <a:cs typeface="Calibri"/>
              </a:rPr>
              <a:t>pravý</a:t>
            </a:r>
            <a:r>
              <a:rPr sz="1800" spc="55" dirty="0">
                <a:solidFill>
                  <a:srgbClr val="001E5F"/>
                </a:solidFill>
                <a:latin typeface="Calibri"/>
                <a:cs typeface="Calibri"/>
              </a:rPr>
              <a:t> </a:t>
            </a:r>
            <a:r>
              <a:rPr sz="1800" dirty="0" err="1">
                <a:solidFill>
                  <a:srgbClr val="001E5F"/>
                </a:solidFill>
                <a:latin typeface="Calibri"/>
                <a:cs typeface="Calibri"/>
              </a:rPr>
              <a:t>gra</a:t>
            </a:r>
            <a:r>
              <a:rPr lang="cs-CZ" sz="1800" dirty="0">
                <a:solidFill>
                  <a:srgbClr val="001E5F"/>
                </a:solidFill>
                <a:latin typeface="Calibri"/>
                <a:cs typeface="Calibri"/>
              </a:rPr>
              <a:t>f</a:t>
            </a:r>
            <a:r>
              <a:rPr sz="1800" dirty="0">
                <a:solidFill>
                  <a:srgbClr val="001E5F"/>
                </a:solidFill>
                <a:latin typeface="Calibri"/>
                <a:cs typeface="Calibri"/>
              </a:rPr>
              <a:t>),</a:t>
            </a:r>
            <a:r>
              <a:rPr sz="1800" spc="50" dirty="0">
                <a:solidFill>
                  <a:srgbClr val="001E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E5F"/>
                </a:solidFill>
                <a:latin typeface="Calibri"/>
                <a:cs typeface="Calibri"/>
              </a:rPr>
              <a:t>2014-2030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5655" y="1969753"/>
            <a:ext cx="4826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E5F"/>
                </a:solidFill>
                <a:latin typeface="Calibri"/>
                <a:cs typeface="Calibri"/>
              </a:rPr>
              <a:t>2030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5655" y="2244759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E5F"/>
                </a:solidFill>
                <a:latin typeface="Calibri"/>
                <a:cs typeface="Calibri"/>
              </a:rPr>
              <a:t>2029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5655" y="2519079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E5F"/>
                </a:solidFill>
                <a:latin typeface="Calibri"/>
                <a:cs typeface="Calibri"/>
              </a:rPr>
              <a:t>2028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5655" y="2793399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E5F"/>
                </a:solidFill>
                <a:latin typeface="Calibri"/>
                <a:cs typeface="Calibri"/>
              </a:rPr>
              <a:t>2027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5655" y="3067718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E5F"/>
                </a:solidFill>
                <a:latin typeface="Calibri"/>
                <a:cs typeface="Calibri"/>
              </a:rPr>
              <a:t>2026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95655" y="3341734"/>
            <a:ext cx="4826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E5F"/>
                </a:solidFill>
                <a:latin typeface="Calibri"/>
                <a:cs typeface="Calibri"/>
              </a:rPr>
              <a:t>2025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5655" y="3616612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E5F"/>
                </a:solidFill>
                <a:latin typeface="Calibri"/>
                <a:cs typeface="Calibri"/>
              </a:rPr>
              <a:t>2024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95655" y="3890932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E5F"/>
                </a:solidFill>
                <a:latin typeface="Calibri"/>
                <a:cs typeface="Calibri"/>
              </a:rPr>
              <a:t>2023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5655" y="4165253"/>
            <a:ext cx="4826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E5F"/>
                </a:solidFill>
                <a:latin typeface="Calibri"/>
                <a:cs typeface="Calibri"/>
              </a:rPr>
              <a:t>2022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20" dirty="0">
                <a:solidFill>
                  <a:srgbClr val="001E5F"/>
                </a:solidFill>
                <a:latin typeface="Calibri"/>
                <a:cs typeface="Calibri"/>
              </a:rPr>
              <a:t>2021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5655" y="4714273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E5F"/>
                </a:solidFill>
                <a:latin typeface="Calibri"/>
                <a:cs typeface="Calibri"/>
              </a:rPr>
              <a:t>2020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95655" y="4988594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E5F"/>
                </a:solidFill>
                <a:latin typeface="Calibri"/>
                <a:cs typeface="Calibri"/>
              </a:rPr>
              <a:t>2019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95655" y="5262913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E5F"/>
                </a:solidFill>
                <a:latin typeface="Calibri"/>
                <a:cs typeface="Calibri"/>
              </a:rPr>
              <a:t>2018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95655" y="5537234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E5F"/>
                </a:solidFill>
                <a:latin typeface="Calibri"/>
                <a:cs typeface="Calibri"/>
              </a:rPr>
              <a:t>2017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95655" y="5811249"/>
            <a:ext cx="4826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E5F"/>
                </a:solidFill>
                <a:latin typeface="Calibri"/>
                <a:cs typeface="Calibri"/>
              </a:rPr>
              <a:t>2016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95655" y="6086128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E5F"/>
                </a:solidFill>
                <a:latin typeface="Calibri"/>
                <a:cs typeface="Calibri"/>
              </a:rPr>
              <a:t>2015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95655" y="6360448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E5F"/>
                </a:solidFill>
                <a:latin typeface="Calibri"/>
                <a:cs typeface="Calibri"/>
              </a:rPr>
              <a:t>2014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458467" y="1991648"/>
            <a:ext cx="314325" cy="295910"/>
          </a:xfrm>
          <a:custGeom>
            <a:avLst/>
            <a:gdLst/>
            <a:ahLst/>
            <a:cxnLst/>
            <a:rect l="l" t="t" r="r" b="b"/>
            <a:pathLst>
              <a:path w="314325" h="295910">
                <a:moveTo>
                  <a:pt x="313944" y="0"/>
                </a:moveTo>
                <a:lnTo>
                  <a:pt x="49275" y="0"/>
                </a:lnTo>
                <a:lnTo>
                  <a:pt x="30110" y="3877"/>
                </a:lnTo>
                <a:lnTo>
                  <a:pt x="14446" y="14446"/>
                </a:lnTo>
                <a:lnTo>
                  <a:pt x="3877" y="30110"/>
                </a:lnTo>
                <a:lnTo>
                  <a:pt x="0" y="49275"/>
                </a:lnTo>
                <a:lnTo>
                  <a:pt x="0" y="295655"/>
                </a:lnTo>
                <a:lnTo>
                  <a:pt x="264668" y="295655"/>
                </a:lnTo>
                <a:lnTo>
                  <a:pt x="283833" y="291778"/>
                </a:lnTo>
                <a:lnTo>
                  <a:pt x="299497" y="281209"/>
                </a:lnTo>
                <a:lnTo>
                  <a:pt x="310066" y="265545"/>
                </a:lnTo>
                <a:lnTo>
                  <a:pt x="313944" y="246379"/>
                </a:lnTo>
                <a:lnTo>
                  <a:pt x="313944" y="0"/>
                </a:lnTo>
                <a:close/>
              </a:path>
            </a:pathLst>
          </a:custGeom>
          <a:solidFill>
            <a:srgbClr val="001E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009631" y="1991648"/>
            <a:ext cx="315595" cy="295910"/>
          </a:xfrm>
          <a:custGeom>
            <a:avLst/>
            <a:gdLst/>
            <a:ahLst/>
            <a:cxnLst/>
            <a:rect l="l" t="t" r="r" b="b"/>
            <a:pathLst>
              <a:path w="315595" h="295910">
                <a:moveTo>
                  <a:pt x="315468" y="0"/>
                </a:moveTo>
                <a:lnTo>
                  <a:pt x="49275" y="0"/>
                </a:lnTo>
                <a:lnTo>
                  <a:pt x="30110" y="3877"/>
                </a:lnTo>
                <a:lnTo>
                  <a:pt x="14446" y="14446"/>
                </a:lnTo>
                <a:lnTo>
                  <a:pt x="3877" y="30110"/>
                </a:lnTo>
                <a:lnTo>
                  <a:pt x="0" y="49275"/>
                </a:lnTo>
                <a:lnTo>
                  <a:pt x="0" y="295655"/>
                </a:lnTo>
                <a:lnTo>
                  <a:pt x="266192" y="295655"/>
                </a:lnTo>
                <a:lnTo>
                  <a:pt x="285357" y="291778"/>
                </a:lnTo>
                <a:lnTo>
                  <a:pt x="301021" y="281209"/>
                </a:lnTo>
                <a:lnTo>
                  <a:pt x="311590" y="265545"/>
                </a:lnTo>
                <a:lnTo>
                  <a:pt x="315468" y="246379"/>
                </a:lnTo>
                <a:lnTo>
                  <a:pt x="315468" y="0"/>
                </a:lnTo>
                <a:close/>
              </a:path>
            </a:pathLst>
          </a:custGeom>
          <a:solidFill>
            <a:srgbClr val="F47A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0369042" y="2154157"/>
            <a:ext cx="36576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solidFill>
                  <a:srgbClr val="001E5F"/>
                </a:solidFill>
                <a:latin typeface="Calibri"/>
                <a:cs typeface="Calibri"/>
              </a:rPr>
              <a:t>t</a:t>
            </a:r>
            <a:r>
              <a:rPr lang="cs-CZ" sz="1600" spc="-20" dirty="0">
                <a:solidFill>
                  <a:srgbClr val="001E5F"/>
                </a:solidFill>
                <a:latin typeface="Calibri"/>
                <a:cs typeface="Calibri"/>
              </a:rPr>
              <a:t>u</a:t>
            </a:r>
            <a:r>
              <a:rPr sz="1600" spc="-20" dirty="0">
                <a:solidFill>
                  <a:srgbClr val="001E5F"/>
                </a:solidFill>
                <a:latin typeface="Calibri"/>
                <a:cs typeface="Calibri"/>
              </a:rPr>
              <a:t>n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343642" y="1884409"/>
            <a:ext cx="13049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lang="cs-CZ" sz="1600" dirty="0">
                <a:solidFill>
                  <a:srgbClr val="001E5F"/>
                </a:solidFill>
                <a:latin typeface="Calibri"/>
                <a:cs typeface="Calibri"/>
              </a:rPr>
              <a:t>m</a:t>
            </a:r>
            <a:r>
              <a:rPr sz="1600" dirty="0" err="1">
                <a:solidFill>
                  <a:srgbClr val="001E5F"/>
                </a:solidFill>
                <a:latin typeface="Calibri"/>
                <a:cs typeface="Calibri"/>
              </a:rPr>
              <a:t>ilion</a:t>
            </a:r>
            <a:r>
              <a:rPr lang="cs-CZ" sz="1600" dirty="0">
                <a:solidFill>
                  <a:srgbClr val="001E5F"/>
                </a:solidFill>
                <a:latin typeface="Calibri"/>
                <a:cs typeface="Calibri"/>
              </a:rPr>
              <a:t>y</a:t>
            </a:r>
            <a:r>
              <a:rPr sz="1600" spc="80" dirty="0">
                <a:solidFill>
                  <a:srgbClr val="001E5F"/>
                </a:solidFill>
                <a:latin typeface="Calibri"/>
                <a:cs typeface="Calibri"/>
              </a:rPr>
              <a:t>  </a:t>
            </a:r>
            <a:r>
              <a:rPr lang="cs-CZ" sz="1600" spc="80" dirty="0">
                <a:solidFill>
                  <a:srgbClr val="001E5F"/>
                </a:solidFill>
                <a:latin typeface="Calibri"/>
                <a:cs typeface="Calibri"/>
              </a:rPr>
              <a:t> </a:t>
            </a:r>
            <a:r>
              <a:rPr sz="2700" spc="-30" baseline="-20061" dirty="0">
                <a:solidFill>
                  <a:srgbClr val="001E5F"/>
                </a:solidFill>
                <a:latin typeface="Calibri"/>
                <a:cs typeface="Calibri"/>
              </a:rPr>
              <a:t>2030</a:t>
            </a:r>
            <a:endParaRPr sz="2700" baseline="-20061" dirty="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784350" y="1910621"/>
            <a:ext cx="97091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lang="cs-CZ" sz="1600" spc="70" dirty="0">
                <a:solidFill>
                  <a:srgbClr val="001E5F"/>
                </a:solidFill>
                <a:latin typeface="Calibri"/>
                <a:cs typeface="Calibri"/>
              </a:rPr>
              <a:t>k</a:t>
            </a:r>
            <a:r>
              <a:rPr sz="1600" spc="70" dirty="0">
                <a:solidFill>
                  <a:srgbClr val="001E5F"/>
                </a:solidFill>
                <a:latin typeface="Calibri"/>
                <a:cs typeface="Calibri"/>
              </a:rPr>
              <a:t>g</a:t>
            </a:r>
            <a:r>
              <a:rPr lang="cs-CZ" sz="1600" spc="70" dirty="0">
                <a:solidFill>
                  <a:srgbClr val="001E5F"/>
                </a:solidFill>
                <a:latin typeface="Calibri"/>
                <a:cs typeface="Calibri"/>
              </a:rPr>
              <a:t>/obyv. </a:t>
            </a:r>
            <a:endParaRPr sz="2400" baseline="-20833" dirty="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140185" y="2244759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E5F"/>
                </a:solidFill>
                <a:latin typeface="Calibri"/>
                <a:cs typeface="Calibri"/>
              </a:rPr>
              <a:t>2029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140185" y="2519079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E5F"/>
                </a:solidFill>
                <a:latin typeface="Calibri"/>
                <a:cs typeface="Calibri"/>
              </a:rPr>
              <a:t>2028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140185" y="2793399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E5F"/>
                </a:solidFill>
                <a:latin typeface="Calibri"/>
                <a:cs typeface="Calibri"/>
              </a:rPr>
              <a:t>2027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140185" y="3067718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E5F"/>
                </a:solidFill>
                <a:latin typeface="Calibri"/>
                <a:cs typeface="Calibri"/>
              </a:rPr>
              <a:t>2026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140185" y="3341734"/>
            <a:ext cx="4826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E5F"/>
                </a:solidFill>
                <a:latin typeface="Calibri"/>
                <a:cs typeface="Calibri"/>
              </a:rPr>
              <a:t>2025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140185" y="3616612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E5F"/>
                </a:solidFill>
                <a:latin typeface="Calibri"/>
                <a:cs typeface="Calibri"/>
              </a:rPr>
              <a:t>2024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1140185" y="3890932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E5F"/>
                </a:solidFill>
                <a:latin typeface="Calibri"/>
                <a:cs typeface="Calibri"/>
              </a:rPr>
              <a:t>2023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140185" y="4165253"/>
            <a:ext cx="4826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E5F"/>
                </a:solidFill>
                <a:latin typeface="Calibri"/>
                <a:cs typeface="Calibri"/>
              </a:rPr>
              <a:t>2022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20" dirty="0">
                <a:solidFill>
                  <a:srgbClr val="001E5F"/>
                </a:solidFill>
                <a:latin typeface="Calibri"/>
                <a:cs typeface="Calibri"/>
              </a:rPr>
              <a:t>2021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140185" y="4714273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E5F"/>
                </a:solidFill>
                <a:latin typeface="Calibri"/>
                <a:cs typeface="Calibri"/>
              </a:rPr>
              <a:t>2020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140185" y="4988594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E5F"/>
                </a:solidFill>
                <a:latin typeface="Calibri"/>
                <a:cs typeface="Calibri"/>
              </a:rPr>
              <a:t>2019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1140185" y="5262913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E5F"/>
                </a:solidFill>
                <a:latin typeface="Calibri"/>
                <a:cs typeface="Calibri"/>
              </a:rPr>
              <a:t>2018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1140185" y="5537234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E5F"/>
                </a:solidFill>
                <a:latin typeface="Calibri"/>
                <a:cs typeface="Calibri"/>
              </a:rPr>
              <a:t>2017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1140185" y="5811249"/>
            <a:ext cx="4826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E5F"/>
                </a:solidFill>
                <a:latin typeface="Calibri"/>
                <a:cs typeface="Calibri"/>
              </a:rPr>
              <a:t>2016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1140185" y="6086128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E5F"/>
                </a:solidFill>
                <a:latin typeface="Calibri"/>
                <a:cs typeface="Calibri"/>
              </a:rPr>
              <a:t>2015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1140185" y="6360448"/>
            <a:ext cx="48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001E5F"/>
                </a:solidFill>
                <a:latin typeface="Calibri"/>
                <a:cs typeface="Calibri"/>
              </a:rPr>
              <a:t>2014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2793492" y="2063276"/>
            <a:ext cx="6708775" cy="132715"/>
            <a:chOff x="2793492" y="1507236"/>
            <a:chExt cx="6708775" cy="132715"/>
          </a:xfrm>
        </p:grpSpPr>
        <p:sp>
          <p:nvSpPr>
            <p:cNvPr id="46" name="object 46"/>
            <p:cNvSpPr/>
            <p:nvPr/>
          </p:nvSpPr>
          <p:spPr>
            <a:xfrm>
              <a:off x="2793492" y="1513332"/>
              <a:ext cx="3286125" cy="127000"/>
            </a:xfrm>
            <a:custGeom>
              <a:avLst/>
              <a:gdLst/>
              <a:ahLst/>
              <a:cxnLst/>
              <a:rect l="l" t="t" r="r" b="b"/>
              <a:pathLst>
                <a:path w="3286125" h="127000">
                  <a:moveTo>
                    <a:pt x="3285744" y="0"/>
                  </a:moveTo>
                  <a:lnTo>
                    <a:pt x="0" y="0"/>
                  </a:lnTo>
                  <a:lnTo>
                    <a:pt x="0" y="126491"/>
                  </a:lnTo>
                  <a:lnTo>
                    <a:pt x="3285744" y="126491"/>
                  </a:lnTo>
                  <a:lnTo>
                    <a:pt x="3285744" y="0"/>
                  </a:lnTo>
                  <a:close/>
                </a:path>
              </a:pathLst>
            </a:custGeom>
            <a:solidFill>
              <a:srgbClr val="001E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092951" y="1507236"/>
              <a:ext cx="3409315" cy="127000"/>
            </a:xfrm>
            <a:custGeom>
              <a:avLst/>
              <a:gdLst/>
              <a:ahLst/>
              <a:cxnLst/>
              <a:rect l="l" t="t" r="r" b="b"/>
              <a:pathLst>
                <a:path w="3409315" h="127000">
                  <a:moveTo>
                    <a:pt x="3409188" y="0"/>
                  </a:moveTo>
                  <a:lnTo>
                    <a:pt x="0" y="0"/>
                  </a:lnTo>
                  <a:lnTo>
                    <a:pt x="0" y="126491"/>
                  </a:lnTo>
                  <a:lnTo>
                    <a:pt x="3409188" y="126491"/>
                  </a:lnTo>
                  <a:lnTo>
                    <a:pt x="3409188" y="0"/>
                  </a:lnTo>
                  <a:close/>
                </a:path>
              </a:pathLst>
            </a:custGeom>
            <a:solidFill>
              <a:srgbClr val="F47A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2830067" y="2339119"/>
            <a:ext cx="6590030" cy="131445"/>
            <a:chOff x="2830067" y="1783079"/>
            <a:chExt cx="6590030" cy="131445"/>
          </a:xfrm>
        </p:grpSpPr>
        <p:sp>
          <p:nvSpPr>
            <p:cNvPr id="49" name="object 49"/>
            <p:cNvSpPr/>
            <p:nvPr/>
          </p:nvSpPr>
          <p:spPr>
            <a:xfrm>
              <a:off x="2830067" y="1789175"/>
              <a:ext cx="3249295" cy="125095"/>
            </a:xfrm>
            <a:custGeom>
              <a:avLst/>
              <a:gdLst/>
              <a:ahLst/>
              <a:cxnLst/>
              <a:rect l="l" t="t" r="r" b="b"/>
              <a:pathLst>
                <a:path w="3249295" h="125094">
                  <a:moveTo>
                    <a:pt x="3249168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3249168" y="124968"/>
                  </a:lnTo>
                  <a:lnTo>
                    <a:pt x="3249168" y="0"/>
                  </a:lnTo>
                  <a:close/>
                </a:path>
              </a:pathLst>
            </a:custGeom>
            <a:solidFill>
              <a:srgbClr val="001E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092952" y="1783079"/>
              <a:ext cx="3327400" cy="127000"/>
            </a:xfrm>
            <a:custGeom>
              <a:avLst/>
              <a:gdLst/>
              <a:ahLst/>
              <a:cxnLst/>
              <a:rect l="l" t="t" r="r" b="b"/>
              <a:pathLst>
                <a:path w="3327400" h="127000">
                  <a:moveTo>
                    <a:pt x="3326892" y="0"/>
                  </a:moveTo>
                  <a:lnTo>
                    <a:pt x="0" y="0"/>
                  </a:lnTo>
                  <a:lnTo>
                    <a:pt x="0" y="126492"/>
                  </a:lnTo>
                  <a:lnTo>
                    <a:pt x="3326892" y="126492"/>
                  </a:lnTo>
                  <a:lnTo>
                    <a:pt x="3326892" y="0"/>
                  </a:lnTo>
                  <a:close/>
                </a:path>
              </a:pathLst>
            </a:custGeom>
            <a:solidFill>
              <a:srgbClr val="F47A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1" name="object 51"/>
          <p:cNvGrpSpPr/>
          <p:nvPr/>
        </p:nvGrpSpPr>
        <p:grpSpPr>
          <a:xfrm>
            <a:off x="2866644" y="2614963"/>
            <a:ext cx="6471285" cy="131445"/>
            <a:chOff x="2866644" y="2058923"/>
            <a:chExt cx="6471285" cy="131445"/>
          </a:xfrm>
        </p:grpSpPr>
        <p:sp>
          <p:nvSpPr>
            <p:cNvPr id="52" name="object 52"/>
            <p:cNvSpPr/>
            <p:nvPr/>
          </p:nvSpPr>
          <p:spPr>
            <a:xfrm>
              <a:off x="2866644" y="2065019"/>
              <a:ext cx="3213100" cy="125095"/>
            </a:xfrm>
            <a:custGeom>
              <a:avLst/>
              <a:gdLst/>
              <a:ahLst/>
              <a:cxnLst/>
              <a:rect l="l" t="t" r="r" b="b"/>
              <a:pathLst>
                <a:path w="3213100" h="125094">
                  <a:moveTo>
                    <a:pt x="3212592" y="0"/>
                  </a:moveTo>
                  <a:lnTo>
                    <a:pt x="0" y="0"/>
                  </a:lnTo>
                  <a:lnTo>
                    <a:pt x="0" y="124967"/>
                  </a:lnTo>
                  <a:lnTo>
                    <a:pt x="3212592" y="124967"/>
                  </a:lnTo>
                  <a:lnTo>
                    <a:pt x="3212592" y="0"/>
                  </a:lnTo>
                  <a:close/>
                </a:path>
              </a:pathLst>
            </a:custGeom>
            <a:solidFill>
              <a:srgbClr val="001E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092951" y="2058923"/>
              <a:ext cx="3244850" cy="125095"/>
            </a:xfrm>
            <a:custGeom>
              <a:avLst/>
              <a:gdLst/>
              <a:ahLst/>
              <a:cxnLst/>
              <a:rect l="l" t="t" r="r" b="b"/>
              <a:pathLst>
                <a:path w="3244850" h="125094">
                  <a:moveTo>
                    <a:pt x="3244596" y="0"/>
                  </a:moveTo>
                  <a:lnTo>
                    <a:pt x="0" y="0"/>
                  </a:lnTo>
                  <a:lnTo>
                    <a:pt x="0" y="124967"/>
                  </a:lnTo>
                  <a:lnTo>
                    <a:pt x="3244596" y="124967"/>
                  </a:lnTo>
                  <a:lnTo>
                    <a:pt x="3244596" y="0"/>
                  </a:lnTo>
                  <a:close/>
                </a:path>
              </a:pathLst>
            </a:custGeom>
            <a:solidFill>
              <a:srgbClr val="F47A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4" name="object 54"/>
          <p:cNvGrpSpPr/>
          <p:nvPr/>
        </p:nvGrpSpPr>
        <p:grpSpPr>
          <a:xfrm>
            <a:off x="2939795" y="2890807"/>
            <a:ext cx="6311265" cy="131445"/>
            <a:chOff x="2939795" y="2334767"/>
            <a:chExt cx="6311265" cy="131445"/>
          </a:xfrm>
        </p:grpSpPr>
        <p:sp>
          <p:nvSpPr>
            <p:cNvPr id="55" name="object 55"/>
            <p:cNvSpPr/>
            <p:nvPr/>
          </p:nvSpPr>
          <p:spPr>
            <a:xfrm>
              <a:off x="2939795" y="2340863"/>
              <a:ext cx="3139440" cy="125095"/>
            </a:xfrm>
            <a:custGeom>
              <a:avLst/>
              <a:gdLst/>
              <a:ahLst/>
              <a:cxnLst/>
              <a:rect l="l" t="t" r="r" b="b"/>
              <a:pathLst>
                <a:path w="3139440" h="125094">
                  <a:moveTo>
                    <a:pt x="3139440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3139440" y="124968"/>
                  </a:lnTo>
                  <a:lnTo>
                    <a:pt x="3139440" y="0"/>
                  </a:lnTo>
                  <a:close/>
                </a:path>
              </a:pathLst>
            </a:custGeom>
            <a:solidFill>
              <a:srgbClr val="001E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092951" y="2334767"/>
              <a:ext cx="3157855" cy="125095"/>
            </a:xfrm>
            <a:custGeom>
              <a:avLst/>
              <a:gdLst/>
              <a:ahLst/>
              <a:cxnLst/>
              <a:rect l="l" t="t" r="r" b="b"/>
              <a:pathLst>
                <a:path w="3157854" h="125094">
                  <a:moveTo>
                    <a:pt x="3157728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3157728" y="124968"/>
                  </a:lnTo>
                  <a:lnTo>
                    <a:pt x="3157728" y="0"/>
                  </a:lnTo>
                  <a:close/>
                </a:path>
              </a:pathLst>
            </a:custGeom>
            <a:solidFill>
              <a:srgbClr val="F47A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2976372" y="3166651"/>
            <a:ext cx="6182995" cy="131445"/>
            <a:chOff x="2976372" y="2610611"/>
            <a:chExt cx="6182995" cy="131445"/>
          </a:xfrm>
        </p:grpSpPr>
        <p:sp>
          <p:nvSpPr>
            <p:cNvPr id="58" name="object 58"/>
            <p:cNvSpPr/>
            <p:nvPr/>
          </p:nvSpPr>
          <p:spPr>
            <a:xfrm>
              <a:off x="2976372" y="2616707"/>
              <a:ext cx="3103245" cy="125095"/>
            </a:xfrm>
            <a:custGeom>
              <a:avLst/>
              <a:gdLst/>
              <a:ahLst/>
              <a:cxnLst/>
              <a:rect l="l" t="t" r="r" b="b"/>
              <a:pathLst>
                <a:path w="3103245" h="125094">
                  <a:moveTo>
                    <a:pt x="3102864" y="0"/>
                  </a:moveTo>
                  <a:lnTo>
                    <a:pt x="0" y="0"/>
                  </a:lnTo>
                  <a:lnTo>
                    <a:pt x="0" y="124967"/>
                  </a:lnTo>
                  <a:lnTo>
                    <a:pt x="3102864" y="124967"/>
                  </a:lnTo>
                  <a:lnTo>
                    <a:pt x="3102864" y="0"/>
                  </a:lnTo>
                  <a:close/>
                </a:path>
              </a:pathLst>
            </a:custGeom>
            <a:solidFill>
              <a:srgbClr val="001E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092951" y="2610611"/>
              <a:ext cx="3066415" cy="125095"/>
            </a:xfrm>
            <a:custGeom>
              <a:avLst/>
              <a:gdLst/>
              <a:ahLst/>
              <a:cxnLst/>
              <a:rect l="l" t="t" r="r" b="b"/>
              <a:pathLst>
                <a:path w="3066415" h="125094">
                  <a:moveTo>
                    <a:pt x="3066288" y="0"/>
                  </a:moveTo>
                  <a:lnTo>
                    <a:pt x="0" y="0"/>
                  </a:lnTo>
                  <a:lnTo>
                    <a:pt x="0" y="124967"/>
                  </a:lnTo>
                  <a:lnTo>
                    <a:pt x="3066288" y="124967"/>
                  </a:lnTo>
                  <a:lnTo>
                    <a:pt x="3066288" y="0"/>
                  </a:lnTo>
                  <a:close/>
                </a:path>
              </a:pathLst>
            </a:custGeom>
            <a:solidFill>
              <a:srgbClr val="F47A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" name="object 60"/>
          <p:cNvGrpSpPr/>
          <p:nvPr/>
        </p:nvGrpSpPr>
        <p:grpSpPr>
          <a:xfrm>
            <a:off x="3049523" y="3442495"/>
            <a:ext cx="6022975" cy="131445"/>
            <a:chOff x="3049523" y="2886455"/>
            <a:chExt cx="6022975" cy="131445"/>
          </a:xfrm>
        </p:grpSpPr>
        <p:sp>
          <p:nvSpPr>
            <p:cNvPr id="61" name="object 61"/>
            <p:cNvSpPr/>
            <p:nvPr/>
          </p:nvSpPr>
          <p:spPr>
            <a:xfrm>
              <a:off x="3049523" y="2892551"/>
              <a:ext cx="3030220" cy="125095"/>
            </a:xfrm>
            <a:custGeom>
              <a:avLst/>
              <a:gdLst/>
              <a:ahLst/>
              <a:cxnLst/>
              <a:rect l="l" t="t" r="r" b="b"/>
              <a:pathLst>
                <a:path w="3030220" h="125094">
                  <a:moveTo>
                    <a:pt x="3029712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3029712" y="124968"/>
                  </a:lnTo>
                  <a:lnTo>
                    <a:pt x="3029712" y="0"/>
                  </a:lnTo>
                  <a:close/>
                </a:path>
              </a:pathLst>
            </a:custGeom>
            <a:solidFill>
              <a:srgbClr val="001E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092951" y="2886455"/>
              <a:ext cx="2979420" cy="125095"/>
            </a:xfrm>
            <a:custGeom>
              <a:avLst/>
              <a:gdLst/>
              <a:ahLst/>
              <a:cxnLst/>
              <a:rect l="l" t="t" r="r" b="b"/>
              <a:pathLst>
                <a:path w="2979420" h="125094">
                  <a:moveTo>
                    <a:pt x="2979420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2979420" y="124968"/>
                  </a:lnTo>
                  <a:lnTo>
                    <a:pt x="2979420" y="0"/>
                  </a:lnTo>
                  <a:close/>
                </a:path>
              </a:pathLst>
            </a:custGeom>
            <a:solidFill>
              <a:srgbClr val="F47A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3086100" y="3716816"/>
            <a:ext cx="5895340" cy="132715"/>
            <a:chOff x="3086100" y="3160776"/>
            <a:chExt cx="5895340" cy="132715"/>
          </a:xfrm>
        </p:grpSpPr>
        <p:sp>
          <p:nvSpPr>
            <p:cNvPr id="64" name="object 64"/>
            <p:cNvSpPr/>
            <p:nvPr/>
          </p:nvSpPr>
          <p:spPr>
            <a:xfrm>
              <a:off x="3086100" y="3166872"/>
              <a:ext cx="2993390" cy="127000"/>
            </a:xfrm>
            <a:custGeom>
              <a:avLst/>
              <a:gdLst/>
              <a:ahLst/>
              <a:cxnLst/>
              <a:rect l="l" t="t" r="r" b="b"/>
              <a:pathLst>
                <a:path w="2993390" h="127000">
                  <a:moveTo>
                    <a:pt x="2993136" y="0"/>
                  </a:moveTo>
                  <a:lnTo>
                    <a:pt x="0" y="0"/>
                  </a:lnTo>
                  <a:lnTo>
                    <a:pt x="0" y="126491"/>
                  </a:lnTo>
                  <a:lnTo>
                    <a:pt x="2993136" y="126491"/>
                  </a:lnTo>
                  <a:lnTo>
                    <a:pt x="2993136" y="0"/>
                  </a:lnTo>
                  <a:close/>
                </a:path>
              </a:pathLst>
            </a:custGeom>
            <a:solidFill>
              <a:srgbClr val="001E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092951" y="3160776"/>
              <a:ext cx="2887980" cy="127000"/>
            </a:xfrm>
            <a:custGeom>
              <a:avLst/>
              <a:gdLst/>
              <a:ahLst/>
              <a:cxnLst/>
              <a:rect l="l" t="t" r="r" b="b"/>
              <a:pathLst>
                <a:path w="2887979" h="127000">
                  <a:moveTo>
                    <a:pt x="2887979" y="0"/>
                  </a:moveTo>
                  <a:lnTo>
                    <a:pt x="0" y="0"/>
                  </a:lnTo>
                  <a:lnTo>
                    <a:pt x="0" y="126491"/>
                  </a:lnTo>
                  <a:lnTo>
                    <a:pt x="2887979" y="126491"/>
                  </a:lnTo>
                  <a:lnTo>
                    <a:pt x="2887979" y="0"/>
                  </a:lnTo>
                  <a:close/>
                </a:path>
              </a:pathLst>
            </a:custGeom>
            <a:solidFill>
              <a:srgbClr val="F47A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6" name="object 66"/>
          <p:cNvGrpSpPr/>
          <p:nvPr/>
        </p:nvGrpSpPr>
        <p:grpSpPr>
          <a:xfrm>
            <a:off x="3159251" y="3992660"/>
            <a:ext cx="5730240" cy="131445"/>
            <a:chOff x="3159251" y="3436620"/>
            <a:chExt cx="5730240" cy="131445"/>
          </a:xfrm>
        </p:grpSpPr>
        <p:sp>
          <p:nvSpPr>
            <p:cNvPr id="67" name="object 67"/>
            <p:cNvSpPr/>
            <p:nvPr/>
          </p:nvSpPr>
          <p:spPr>
            <a:xfrm>
              <a:off x="3159251" y="3442716"/>
              <a:ext cx="2920365" cy="125095"/>
            </a:xfrm>
            <a:custGeom>
              <a:avLst/>
              <a:gdLst/>
              <a:ahLst/>
              <a:cxnLst/>
              <a:rect l="l" t="t" r="r" b="b"/>
              <a:pathLst>
                <a:path w="2920365" h="125095">
                  <a:moveTo>
                    <a:pt x="2919984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2919984" y="124968"/>
                  </a:lnTo>
                  <a:lnTo>
                    <a:pt x="2919984" y="0"/>
                  </a:lnTo>
                  <a:close/>
                </a:path>
              </a:pathLst>
            </a:custGeom>
            <a:solidFill>
              <a:srgbClr val="001E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092951" y="3436620"/>
              <a:ext cx="2796540" cy="127000"/>
            </a:xfrm>
            <a:custGeom>
              <a:avLst/>
              <a:gdLst/>
              <a:ahLst/>
              <a:cxnLst/>
              <a:rect l="l" t="t" r="r" b="b"/>
              <a:pathLst>
                <a:path w="2796540" h="127000">
                  <a:moveTo>
                    <a:pt x="2796540" y="0"/>
                  </a:moveTo>
                  <a:lnTo>
                    <a:pt x="0" y="0"/>
                  </a:lnTo>
                  <a:lnTo>
                    <a:pt x="0" y="126491"/>
                  </a:lnTo>
                  <a:lnTo>
                    <a:pt x="2796540" y="126491"/>
                  </a:lnTo>
                  <a:lnTo>
                    <a:pt x="2796540" y="0"/>
                  </a:lnTo>
                  <a:close/>
                </a:path>
              </a:pathLst>
            </a:custGeom>
            <a:solidFill>
              <a:srgbClr val="F47A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9" name="object 69"/>
          <p:cNvGrpSpPr/>
          <p:nvPr/>
        </p:nvGrpSpPr>
        <p:grpSpPr>
          <a:xfrm>
            <a:off x="3232404" y="4268504"/>
            <a:ext cx="5570220" cy="131445"/>
            <a:chOff x="3232404" y="3712464"/>
            <a:chExt cx="5570220" cy="131445"/>
          </a:xfrm>
        </p:grpSpPr>
        <p:sp>
          <p:nvSpPr>
            <p:cNvPr id="70" name="object 70"/>
            <p:cNvSpPr/>
            <p:nvPr/>
          </p:nvSpPr>
          <p:spPr>
            <a:xfrm>
              <a:off x="3232404" y="3718560"/>
              <a:ext cx="2847340" cy="125095"/>
            </a:xfrm>
            <a:custGeom>
              <a:avLst/>
              <a:gdLst/>
              <a:ahLst/>
              <a:cxnLst/>
              <a:rect l="l" t="t" r="r" b="b"/>
              <a:pathLst>
                <a:path w="2847340" h="125095">
                  <a:moveTo>
                    <a:pt x="2846832" y="0"/>
                  </a:moveTo>
                  <a:lnTo>
                    <a:pt x="0" y="0"/>
                  </a:lnTo>
                  <a:lnTo>
                    <a:pt x="0" y="124967"/>
                  </a:lnTo>
                  <a:lnTo>
                    <a:pt x="2846832" y="124967"/>
                  </a:lnTo>
                  <a:lnTo>
                    <a:pt x="2846832" y="0"/>
                  </a:lnTo>
                  <a:close/>
                </a:path>
              </a:pathLst>
            </a:custGeom>
            <a:solidFill>
              <a:srgbClr val="001E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092952" y="3712464"/>
              <a:ext cx="2710180" cy="125095"/>
            </a:xfrm>
            <a:custGeom>
              <a:avLst/>
              <a:gdLst/>
              <a:ahLst/>
              <a:cxnLst/>
              <a:rect l="l" t="t" r="r" b="b"/>
              <a:pathLst>
                <a:path w="2710179" h="125095">
                  <a:moveTo>
                    <a:pt x="2709672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2709672" y="124968"/>
                  </a:lnTo>
                  <a:lnTo>
                    <a:pt x="2709672" y="0"/>
                  </a:lnTo>
                  <a:close/>
                </a:path>
              </a:pathLst>
            </a:custGeom>
            <a:solidFill>
              <a:srgbClr val="F47A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2" name="object 72"/>
          <p:cNvGrpSpPr/>
          <p:nvPr/>
        </p:nvGrpSpPr>
        <p:grpSpPr>
          <a:xfrm>
            <a:off x="3305555" y="4544348"/>
            <a:ext cx="5407660" cy="131445"/>
            <a:chOff x="3305555" y="3988308"/>
            <a:chExt cx="5407660" cy="131445"/>
          </a:xfrm>
        </p:grpSpPr>
        <p:sp>
          <p:nvSpPr>
            <p:cNvPr id="73" name="object 73"/>
            <p:cNvSpPr/>
            <p:nvPr/>
          </p:nvSpPr>
          <p:spPr>
            <a:xfrm>
              <a:off x="3305555" y="3994404"/>
              <a:ext cx="2773680" cy="125095"/>
            </a:xfrm>
            <a:custGeom>
              <a:avLst/>
              <a:gdLst/>
              <a:ahLst/>
              <a:cxnLst/>
              <a:rect l="l" t="t" r="r" b="b"/>
              <a:pathLst>
                <a:path w="2773679" h="125095">
                  <a:moveTo>
                    <a:pt x="2773680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2773680" y="124968"/>
                  </a:lnTo>
                  <a:lnTo>
                    <a:pt x="2773680" y="0"/>
                  </a:lnTo>
                  <a:close/>
                </a:path>
              </a:pathLst>
            </a:custGeom>
            <a:solidFill>
              <a:srgbClr val="001E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092951" y="3988308"/>
              <a:ext cx="2620010" cy="125095"/>
            </a:xfrm>
            <a:custGeom>
              <a:avLst/>
              <a:gdLst/>
              <a:ahLst/>
              <a:cxnLst/>
              <a:rect l="l" t="t" r="r" b="b"/>
              <a:pathLst>
                <a:path w="2620009" h="125095">
                  <a:moveTo>
                    <a:pt x="2619755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2619755" y="124968"/>
                  </a:lnTo>
                  <a:lnTo>
                    <a:pt x="2619755" y="0"/>
                  </a:lnTo>
                  <a:close/>
                </a:path>
              </a:pathLst>
            </a:custGeom>
            <a:solidFill>
              <a:srgbClr val="F47A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5" name="object 75"/>
          <p:cNvGrpSpPr/>
          <p:nvPr/>
        </p:nvGrpSpPr>
        <p:grpSpPr>
          <a:xfrm>
            <a:off x="3342132" y="4820192"/>
            <a:ext cx="5283835" cy="131445"/>
            <a:chOff x="3342132" y="4264152"/>
            <a:chExt cx="5283835" cy="131445"/>
          </a:xfrm>
        </p:grpSpPr>
        <p:sp>
          <p:nvSpPr>
            <p:cNvPr id="76" name="object 76"/>
            <p:cNvSpPr/>
            <p:nvPr/>
          </p:nvSpPr>
          <p:spPr>
            <a:xfrm>
              <a:off x="3342132" y="4270248"/>
              <a:ext cx="2737485" cy="125095"/>
            </a:xfrm>
            <a:custGeom>
              <a:avLst/>
              <a:gdLst/>
              <a:ahLst/>
              <a:cxnLst/>
              <a:rect l="l" t="t" r="r" b="b"/>
              <a:pathLst>
                <a:path w="2737485" h="125095">
                  <a:moveTo>
                    <a:pt x="2737104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2737104" y="124968"/>
                  </a:lnTo>
                  <a:lnTo>
                    <a:pt x="2737104" y="0"/>
                  </a:lnTo>
                  <a:close/>
                </a:path>
              </a:pathLst>
            </a:custGeom>
            <a:solidFill>
              <a:srgbClr val="001E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6092952" y="4264152"/>
              <a:ext cx="2533015" cy="125095"/>
            </a:xfrm>
            <a:custGeom>
              <a:avLst/>
              <a:gdLst/>
              <a:ahLst/>
              <a:cxnLst/>
              <a:rect l="l" t="t" r="r" b="b"/>
              <a:pathLst>
                <a:path w="2533015" h="125095">
                  <a:moveTo>
                    <a:pt x="2532888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2532888" y="124968"/>
                  </a:lnTo>
                  <a:lnTo>
                    <a:pt x="2532888" y="0"/>
                  </a:lnTo>
                  <a:close/>
                </a:path>
              </a:pathLst>
            </a:custGeom>
            <a:solidFill>
              <a:srgbClr val="F47A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8" name="object 78"/>
          <p:cNvGrpSpPr/>
          <p:nvPr/>
        </p:nvGrpSpPr>
        <p:grpSpPr>
          <a:xfrm>
            <a:off x="3413759" y="5096036"/>
            <a:ext cx="5125720" cy="131445"/>
            <a:chOff x="3413759" y="4539996"/>
            <a:chExt cx="5125720" cy="131445"/>
          </a:xfrm>
        </p:grpSpPr>
        <p:sp>
          <p:nvSpPr>
            <p:cNvPr id="79" name="object 79"/>
            <p:cNvSpPr/>
            <p:nvPr/>
          </p:nvSpPr>
          <p:spPr>
            <a:xfrm>
              <a:off x="3413759" y="4546092"/>
              <a:ext cx="2665730" cy="125095"/>
            </a:xfrm>
            <a:custGeom>
              <a:avLst/>
              <a:gdLst/>
              <a:ahLst/>
              <a:cxnLst/>
              <a:rect l="l" t="t" r="r" b="b"/>
              <a:pathLst>
                <a:path w="2665729" h="125095">
                  <a:moveTo>
                    <a:pt x="2665476" y="0"/>
                  </a:moveTo>
                  <a:lnTo>
                    <a:pt x="0" y="0"/>
                  </a:lnTo>
                  <a:lnTo>
                    <a:pt x="0" y="124967"/>
                  </a:lnTo>
                  <a:lnTo>
                    <a:pt x="2665476" y="124967"/>
                  </a:lnTo>
                  <a:lnTo>
                    <a:pt x="2665476" y="0"/>
                  </a:lnTo>
                  <a:close/>
                </a:path>
              </a:pathLst>
            </a:custGeom>
            <a:solidFill>
              <a:srgbClr val="001E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6092951" y="4539996"/>
              <a:ext cx="2446020" cy="125095"/>
            </a:xfrm>
            <a:custGeom>
              <a:avLst/>
              <a:gdLst/>
              <a:ahLst/>
              <a:cxnLst/>
              <a:rect l="l" t="t" r="r" b="b"/>
              <a:pathLst>
                <a:path w="2446020" h="125095">
                  <a:moveTo>
                    <a:pt x="2446020" y="0"/>
                  </a:moveTo>
                  <a:lnTo>
                    <a:pt x="0" y="0"/>
                  </a:lnTo>
                  <a:lnTo>
                    <a:pt x="0" y="124967"/>
                  </a:lnTo>
                  <a:lnTo>
                    <a:pt x="2446020" y="124967"/>
                  </a:lnTo>
                  <a:lnTo>
                    <a:pt x="2446020" y="0"/>
                  </a:lnTo>
                  <a:close/>
                </a:path>
              </a:pathLst>
            </a:custGeom>
            <a:solidFill>
              <a:srgbClr val="F47A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1" name="object 81"/>
          <p:cNvGrpSpPr/>
          <p:nvPr/>
        </p:nvGrpSpPr>
        <p:grpSpPr>
          <a:xfrm>
            <a:off x="3486911" y="5370355"/>
            <a:ext cx="4970145" cy="132715"/>
            <a:chOff x="3486911" y="4814315"/>
            <a:chExt cx="4970145" cy="132715"/>
          </a:xfrm>
        </p:grpSpPr>
        <p:sp>
          <p:nvSpPr>
            <p:cNvPr id="82" name="object 82"/>
            <p:cNvSpPr/>
            <p:nvPr/>
          </p:nvSpPr>
          <p:spPr>
            <a:xfrm>
              <a:off x="3486911" y="4820411"/>
              <a:ext cx="2592705" cy="127000"/>
            </a:xfrm>
            <a:custGeom>
              <a:avLst/>
              <a:gdLst/>
              <a:ahLst/>
              <a:cxnLst/>
              <a:rect l="l" t="t" r="r" b="b"/>
              <a:pathLst>
                <a:path w="2592704" h="127000">
                  <a:moveTo>
                    <a:pt x="2592324" y="0"/>
                  </a:moveTo>
                  <a:lnTo>
                    <a:pt x="0" y="0"/>
                  </a:lnTo>
                  <a:lnTo>
                    <a:pt x="0" y="126492"/>
                  </a:lnTo>
                  <a:lnTo>
                    <a:pt x="2592324" y="126492"/>
                  </a:lnTo>
                  <a:lnTo>
                    <a:pt x="2592324" y="0"/>
                  </a:lnTo>
                  <a:close/>
                </a:path>
              </a:pathLst>
            </a:custGeom>
            <a:solidFill>
              <a:srgbClr val="001E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6092951" y="4814315"/>
              <a:ext cx="2364105" cy="127000"/>
            </a:xfrm>
            <a:custGeom>
              <a:avLst/>
              <a:gdLst/>
              <a:ahLst/>
              <a:cxnLst/>
              <a:rect l="l" t="t" r="r" b="b"/>
              <a:pathLst>
                <a:path w="2364104" h="127000">
                  <a:moveTo>
                    <a:pt x="2363724" y="0"/>
                  </a:moveTo>
                  <a:lnTo>
                    <a:pt x="0" y="0"/>
                  </a:lnTo>
                  <a:lnTo>
                    <a:pt x="0" y="126491"/>
                  </a:lnTo>
                  <a:lnTo>
                    <a:pt x="2363724" y="126491"/>
                  </a:lnTo>
                  <a:lnTo>
                    <a:pt x="2363724" y="0"/>
                  </a:lnTo>
                  <a:close/>
                </a:path>
              </a:pathLst>
            </a:custGeom>
            <a:solidFill>
              <a:srgbClr val="F47A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4" name="object 84"/>
          <p:cNvGrpSpPr/>
          <p:nvPr/>
        </p:nvGrpSpPr>
        <p:grpSpPr>
          <a:xfrm>
            <a:off x="3560064" y="5646199"/>
            <a:ext cx="4814570" cy="131445"/>
            <a:chOff x="3560064" y="5090159"/>
            <a:chExt cx="4814570" cy="131445"/>
          </a:xfrm>
        </p:grpSpPr>
        <p:sp>
          <p:nvSpPr>
            <p:cNvPr id="85" name="object 85"/>
            <p:cNvSpPr/>
            <p:nvPr/>
          </p:nvSpPr>
          <p:spPr>
            <a:xfrm>
              <a:off x="3560064" y="5096255"/>
              <a:ext cx="2519680" cy="125095"/>
            </a:xfrm>
            <a:custGeom>
              <a:avLst/>
              <a:gdLst/>
              <a:ahLst/>
              <a:cxnLst/>
              <a:rect l="l" t="t" r="r" b="b"/>
              <a:pathLst>
                <a:path w="2519679" h="125095">
                  <a:moveTo>
                    <a:pt x="2519172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2519172" y="124968"/>
                  </a:lnTo>
                  <a:lnTo>
                    <a:pt x="2519172" y="0"/>
                  </a:lnTo>
                  <a:close/>
                </a:path>
              </a:pathLst>
            </a:custGeom>
            <a:solidFill>
              <a:srgbClr val="001E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6092952" y="5090159"/>
              <a:ext cx="2281555" cy="127000"/>
            </a:xfrm>
            <a:custGeom>
              <a:avLst/>
              <a:gdLst/>
              <a:ahLst/>
              <a:cxnLst/>
              <a:rect l="l" t="t" r="r" b="b"/>
              <a:pathLst>
                <a:path w="2281554" h="127000">
                  <a:moveTo>
                    <a:pt x="2281428" y="0"/>
                  </a:moveTo>
                  <a:lnTo>
                    <a:pt x="0" y="0"/>
                  </a:lnTo>
                  <a:lnTo>
                    <a:pt x="0" y="126491"/>
                  </a:lnTo>
                  <a:lnTo>
                    <a:pt x="2281428" y="126491"/>
                  </a:lnTo>
                  <a:lnTo>
                    <a:pt x="2281428" y="0"/>
                  </a:lnTo>
                  <a:close/>
                </a:path>
              </a:pathLst>
            </a:custGeom>
            <a:solidFill>
              <a:srgbClr val="F47A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7" name="object 87"/>
          <p:cNvGrpSpPr/>
          <p:nvPr/>
        </p:nvGrpSpPr>
        <p:grpSpPr>
          <a:xfrm>
            <a:off x="3596640" y="5922043"/>
            <a:ext cx="4695825" cy="131445"/>
            <a:chOff x="3596640" y="5366003"/>
            <a:chExt cx="4695825" cy="131445"/>
          </a:xfrm>
        </p:grpSpPr>
        <p:sp>
          <p:nvSpPr>
            <p:cNvPr id="88" name="object 88"/>
            <p:cNvSpPr/>
            <p:nvPr/>
          </p:nvSpPr>
          <p:spPr>
            <a:xfrm>
              <a:off x="3596640" y="5372099"/>
              <a:ext cx="2482850" cy="125095"/>
            </a:xfrm>
            <a:custGeom>
              <a:avLst/>
              <a:gdLst/>
              <a:ahLst/>
              <a:cxnLst/>
              <a:rect l="l" t="t" r="r" b="b"/>
              <a:pathLst>
                <a:path w="2482850" h="125095">
                  <a:moveTo>
                    <a:pt x="2482596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2482596" y="124968"/>
                  </a:lnTo>
                  <a:lnTo>
                    <a:pt x="2482596" y="0"/>
                  </a:lnTo>
                  <a:close/>
                </a:path>
              </a:pathLst>
            </a:custGeom>
            <a:solidFill>
              <a:srgbClr val="001E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6092952" y="5366003"/>
              <a:ext cx="2199640" cy="125095"/>
            </a:xfrm>
            <a:custGeom>
              <a:avLst/>
              <a:gdLst/>
              <a:ahLst/>
              <a:cxnLst/>
              <a:rect l="l" t="t" r="r" b="b"/>
              <a:pathLst>
                <a:path w="2199640" h="125095">
                  <a:moveTo>
                    <a:pt x="2199131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2199131" y="124968"/>
                  </a:lnTo>
                  <a:lnTo>
                    <a:pt x="2199131" y="0"/>
                  </a:lnTo>
                  <a:close/>
                </a:path>
              </a:pathLst>
            </a:custGeom>
            <a:solidFill>
              <a:srgbClr val="F47A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0" name="object 90"/>
          <p:cNvGrpSpPr/>
          <p:nvPr/>
        </p:nvGrpSpPr>
        <p:grpSpPr>
          <a:xfrm>
            <a:off x="3669791" y="6197887"/>
            <a:ext cx="4540250" cy="131445"/>
            <a:chOff x="3669791" y="5641847"/>
            <a:chExt cx="4540250" cy="131445"/>
          </a:xfrm>
        </p:grpSpPr>
        <p:sp>
          <p:nvSpPr>
            <p:cNvPr id="91" name="object 91"/>
            <p:cNvSpPr/>
            <p:nvPr/>
          </p:nvSpPr>
          <p:spPr>
            <a:xfrm>
              <a:off x="3669791" y="5647943"/>
              <a:ext cx="2409825" cy="125095"/>
            </a:xfrm>
            <a:custGeom>
              <a:avLst/>
              <a:gdLst/>
              <a:ahLst/>
              <a:cxnLst/>
              <a:rect l="l" t="t" r="r" b="b"/>
              <a:pathLst>
                <a:path w="2409825" h="125095">
                  <a:moveTo>
                    <a:pt x="2409444" y="0"/>
                  </a:moveTo>
                  <a:lnTo>
                    <a:pt x="0" y="0"/>
                  </a:lnTo>
                  <a:lnTo>
                    <a:pt x="0" y="124967"/>
                  </a:lnTo>
                  <a:lnTo>
                    <a:pt x="2409444" y="124967"/>
                  </a:lnTo>
                  <a:lnTo>
                    <a:pt x="2409444" y="0"/>
                  </a:lnTo>
                  <a:close/>
                </a:path>
              </a:pathLst>
            </a:custGeom>
            <a:solidFill>
              <a:srgbClr val="001E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6092951" y="5641847"/>
              <a:ext cx="2117090" cy="125095"/>
            </a:xfrm>
            <a:custGeom>
              <a:avLst/>
              <a:gdLst/>
              <a:ahLst/>
              <a:cxnLst/>
              <a:rect l="l" t="t" r="r" b="b"/>
              <a:pathLst>
                <a:path w="2117090" h="125095">
                  <a:moveTo>
                    <a:pt x="2116836" y="0"/>
                  </a:moveTo>
                  <a:lnTo>
                    <a:pt x="0" y="0"/>
                  </a:lnTo>
                  <a:lnTo>
                    <a:pt x="0" y="124967"/>
                  </a:lnTo>
                  <a:lnTo>
                    <a:pt x="2116836" y="124967"/>
                  </a:lnTo>
                  <a:lnTo>
                    <a:pt x="2116836" y="0"/>
                  </a:lnTo>
                  <a:close/>
                </a:path>
              </a:pathLst>
            </a:custGeom>
            <a:solidFill>
              <a:srgbClr val="F47A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3" name="object 93"/>
          <p:cNvGrpSpPr/>
          <p:nvPr/>
        </p:nvGrpSpPr>
        <p:grpSpPr>
          <a:xfrm>
            <a:off x="3742944" y="6473731"/>
            <a:ext cx="4375785" cy="131445"/>
            <a:chOff x="3742944" y="5917691"/>
            <a:chExt cx="4375785" cy="131445"/>
          </a:xfrm>
        </p:grpSpPr>
        <p:sp>
          <p:nvSpPr>
            <p:cNvPr id="94" name="object 94"/>
            <p:cNvSpPr/>
            <p:nvPr/>
          </p:nvSpPr>
          <p:spPr>
            <a:xfrm>
              <a:off x="3742944" y="5923787"/>
              <a:ext cx="2336800" cy="125095"/>
            </a:xfrm>
            <a:custGeom>
              <a:avLst/>
              <a:gdLst/>
              <a:ahLst/>
              <a:cxnLst/>
              <a:rect l="l" t="t" r="r" b="b"/>
              <a:pathLst>
                <a:path w="2336800" h="125095">
                  <a:moveTo>
                    <a:pt x="2336291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2336291" y="124968"/>
                  </a:lnTo>
                  <a:lnTo>
                    <a:pt x="2336291" y="0"/>
                  </a:lnTo>
                  <a:close/>
                </a:path>
              </a:pathLst>
            </a:custGeom>
            <a:solidFill>
              <a:srgbClr val="001E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6092951" y="5917691"/>
              <a:ext cx="2025650" cy="125095"/>
            </a:xfrm>
            <a:custGeom>
              <a:avLst/>
              <a:gdLst/>
              <a:ahLst/>
              <a:cxnLst/>
              <a:rect l="l" t="t" r="r" b="b"/>
              <a:pathLst>
                <a:path w="2025650" h="125095">
                  <a:moveTo>
                    <a:pt x="2025396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2025396" y="124968"/>
                  </a:lnTo>
                  <a:lnTo>
                    <a:pt x="2025396" y="0"/>
                  </a:lnTo>
                  <a:close/>
                </a:path>
              </a:pathLst>
            </a:custGeom>
            <a:solidFill>
              <a:srgbClr val="F47A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7" name="object 97"/>
          <p:cNvSpPr txBox="1"/>
          <p:nvPr/>
        </p:nvSpPr>
        <p:spPr>
          <a:xfrm>
            <a:off x="2489454" y="2265206"/>
            <a:ext cx="2774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solidFill>
                  <a:srgbClr val="001E5F"/>
                </a:solidFill>
                <a:latin typeface="Calibri"/>
                <a:cs typeface="Calibri"/>
              </a:rPr>
              <a:t>8,9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2525648" y="2541050"/>
            <a:ext cx="2774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solidFill>
                  <a:srgbClr val="001E5F"/>
                </a:solidFill>
                <a:latin typeface="Calibri"/>
                <a:cs typeface="Calibri"/>
              </a:rPr>
              <a:t>8,8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2598801" y="2816513"/>
            <a:ext cx="2774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solidFill>
                  <a:srgbClr val="001E5F"/>
                </a:solidFill>
                <a:latin typeface="Calibri"/>
                <a:cs typeface="Calibri"/>
              </a:rPr>
              <a:t>8,6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2635376" y="3091798"/>
            <a:ext cx="2768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solidFill>
                  <a:srgbClr val="001E5F"/>
                </a:solidFill>
                <a:latin typeface="Calibri"/>
                <a:cs typeface="Calibri"/>
              </a:rPr>
              <a:t>8,5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2708275" y="3367946"/>
            <a:ext cx="2774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solidFill>
                  <a:srgbClr val="001E5F"/>
                </a:solidFill>
                <a:latin typeface="Calibri"/>
                <a:cs typeface="Calibri"/>
              </a:rPr>
              <a:t>8,3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2744851" y="3643409"/>
            <a:ext cx="2774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solidFill>
                  <a:srgbClr val="001E5F"/>
                </a:solidFill>
                <a:latin typeface="Calibri"/>
                <a:cs typeface="Calibri"/>
              </a:rPr>
              <a:t>8,2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2818002" y="3919254"/>
            <a:ext cx="2774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solidFill>
                  <a:srgbClr val="001E5F"/>
                </a:solidFill>
                <a:latin typeface="Calibri"/>
                <a:cs typeface="Calibri"/>
              </a:rPr>
              <a:t>8,0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2890773" y="4194843"/>
            <a:ext cx="2774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solidFill>
                  <a:srgbClr val="001E5F"/>
                </a:solidFill>
                <a:latin typeface="Calibri"/>
                <a:cs typeface="Calibri"/>
              </a:rPr>
              <a:t>7,8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2963926" y="4470128"/>
            <a:ext cx="2768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solidFill>
                  <a:srgbClr val="001E5F"/>
                </a:solidFill>
                <a:latin typeface="Calibri"/>
                <a:cs typeface="Calibri"/>
              </a:rPr>
              <a:t>7,6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3000248" y="4746278"/>
            <a:ext cx="2774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solidFill>
                  <a:srgbClr val="001E5F"/>
                </a:solidFill>
                <a:latin typeface="Calibri"/>
                <a:cs typeface="Calibri"/>
              </a:rPr>
              <a:t>7,5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3073400" y="5021741"/>
            <a:ext cx="2774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solidFill>
                  <a:srgbClr val="001E5F"/>
                </a:solidFill>
                <a:latin typeface="Calibri"/>
                <a:cs typeface="Calibri"/>
              </a:rPr>
              <a:t>7,3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3146298" y="5297585"/>
            <a:ext cx="2774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solidFill>
                  <a:srgbClr val="001E5F"/>
                </a:solidFill>
                <a:latin typeface="Calibri"/>
                <a:cs typeface="Calibri"/>
              </a:rPr>
              <a:t>7,1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3219450" y="5573174"/>
            <a:ext cx="2774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solidFill>
                  <a:srgbClr val="001E5F"/>
                </a:solidFill>
                <a:latin typeface="Calibri"/>
                <a:cs typeface="Calibri"/>
              </a:rPr>
              <a:t>6,9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3256026" y="5848637"/>
            <a:ext cx="2774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solidFill>
                  <a:srgbClr val="001E5F"/>
                </a:solidFill>
                <a:latin typeface="Calibri"/>
                <a:cs typeface="Calibri"/>
              </a:rPr>
              <a:t>6,8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3328796" y="6124532"/>
            <a:ext cx="2774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solidFill>
                  <a:srgbClr val="001E5F"/>
                </a:solidFill>
                <a:latin typeface="Calibri"/>
                <a:cs typeface="Calibri"/>
              </a:rPr>
              <a:t>6,6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8275066" y="6118436"/>
            <a:ext cx="3778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solidFill>
                  <a:srgbClr val="F47A1F"/>
                </a:solidFill>
                <a:latin typeface="Calibri"/>
                <a:cs typeface="Calibri"/>
              </a:rPr>
              <a:t>46,4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8357107" y="5842923"/>
            <a:ext cx="3778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solidFill>
                  <a:srgbClr val="F47A1F"/>
                </a:solidFill>
                <a:latin typeface="Calibri"/>
                <a:cs typeface="Calibri"/>
              </a:rPr>
              <a:t>48,2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8439404" y="5567079"/>
            <a:ext cx="3778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solidFill>
                  <a:srgbClr val="F47A1F"/>
                </a:solidFill>
                <a:latin typeface="Calibri"/>
                <a:cs typeface="Calibri"/>
              </a:rPr>
              <a:t>50,0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8521445" y="5291488"/>
            <a:ext cx="3778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solidFill>
                  <a:srgbClr val="F47A1F"/>
                </a:solidFill>
                <a:latin typeface="Calibri"/>
                <a:cs typeface="Calibri"/>
              </a:rPr>
              <a:t>51,8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8603360" y="5015340"/>
            <a:ext cx="3790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solidFill>
                  <a:srgbClr val="F47A1F"/>
                </a:solidFill>
                <a:latin typeface="Calibri"/>
                <a:cs typeface="Calibri"/>
              </a:rPr>
              <a:t>53,6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8690229" y="4740181"/>
            <a:ext cx="3778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solidFill>
                  <a:srgbClr val="F47A1F"/>
                </a:solidFill>
                <a:latin typeface="Calibri"/>
                <a:cs typeface="Calibri"/>
              </a:rPr>
              <a:t>55,5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8776843" y="4464592"/>
            <a:ext cx="3778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solidFill>
                  <a:srgbClr val="F47A1F"/>
                </a:solidFill>
                <a:latin typeface="Calibri"/>
                <a:cs typeface="Calibri"/>
              </a:rPr>
              <a:t>57,4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8868282" y="4188748"/>
            <a:ext cx="3778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solidFill>
                  <a:srgbClr val="F47A1F"/>
                </a:solidFill>
                <a:latin typeface="Calibri"/>
                <a:cs typeface="Calibri"/>
              </a:rPr>
              <a:t>59,4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8954769" y="3913157"/>
            <a:ext cx="3778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solidFill>
                  <a:srgbClr val="F47A1F"/>
                </a:solidFill>
                <a:latin typeface="Calibri"/>
                <a:cs typeface="Calibri"/>
              </a:rPr>
              <a:t>61,3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9046209" y="3637694"/>
            <a:ext cx="3778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solidFill>
                  <a:srgbClr val="F47A1F"/>
                </a:solidFill>
                <a:latin typeface="Calibri"/>
                <a:cs typeface="Calibri"/>
              </a:rPr>
              <a:t>63,3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9137395" y="3361851"/>
            <a:ext cx="3778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solidFill>
                  <a:srgbClr val="F47A1F"/>
                </a:solidFill>
                <a:latin typeface="Calibri"/>
                <a:cs typeface="Calibri"/>
              </a:rPr>
              <a:t>65,3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9224009" y="3086260"/>
            <a:ext cx="3778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solidFill>
                  <a:srgbClr val="F47A1F"/>
                </a:solidFill>
                <a:latin typeface="Calibri"/>
                <a:cs typeface="Calibri"/>
              </a:rPr>
              <a:t>67,2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9315450" y="2810112"/>
            <a:ext cx="3778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solidFill>
                  <a:srgbClr val="F47A1F"/>
                </a:solidFill>
                <a:latin typeface="Calibri"/>
                <a:cs typeface="Calibri"/>
              </a:rPr>
              <a:t>69,2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9401936" y="2534953"/>
            <a:ext cx="3778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solidFill>
                  <a:srgbClr val="F47A1F"/>
                </a:solidFill>
                <a:latin typeface="Calibri"/>
                <a:cs typeface="Calibri"/>
              </a:rPr>
              <a:t>71,1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9484232" y="2259363"/>
            <a:ext cx="3778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solidFill>
                  <a:srgbClr val="F47A1F"/>
                </a:solidFill>
                <a:latin typeface="Calibri"/>
                <a:cs typeface="Calibri"/>
              </a:rPr>
              <a:t>72,9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9566275" y="1983519"/>
            <a:ext cx="3778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solidFill>
                  <a:srgbClr val="F47A1F"/>
                </a:solidFill>
                <a:latin typeface="Calibri"/>
                <a:cs typeface="Calibri"/>
              </a:rPr>
              <a:t>74,7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3" name="Obrázek 2" descr="Obsah obrázku Písmo, text, Grafika, grafický design&#10;&#10;Obsah generovaný pomocí AI může být nesprávný.">
            <a:extLst>
              <a:ext uri="{FF2B5EF4-FFF2-40B4-BE49-F238E27FC236}">
                <a16:creationId xmlns:a16="http://schemas.microsoft.com/office/drawing/2014/main" id="{A3570B47-E912-B43C-AF04-9E37C673DB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3" t="23385" r="6469" b="23358"/>
          <a:stretch>
            <a:fillRect/>
          </a:stretch>
        </p:blipFill>
        <p:spPr>
          <a:xfrm>
            <a:off x="-12010" y="468366"/>
            <a:ext cx="3164394" cy="80898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28048" y="494625"/>
            <a:ext cx="10515600" cy="98488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R="5080" algn="r">
              <a:lnSpc>
                <a:spcPts val="3600"/>
              </a:lnSpc>
              <a:spcBef>
                <a:spcPts val="480"/>
              </a:spcBef>
            </a:pPr>
            <a:r>
              <a:rPr lang="cs-CZ" sz="3400" b="1" cap="all" spc="6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Environmentální a sociální benefity</a:t>
            </a:r>
            <a:br>
              <a:rPr lang="cs-CZ" sz="3400" b="1" cap="all" spc="60" dirty="0">
                <a:solidFill>
                  <a:schemeClr val="accent6">
                    <a:lumMod val="50000"/>
                  </a:schemeClr>
                </a:solidFill>
                <a:latin typeface="+mn-lt"/>
              </a:rPr>
            </a:br>
            <a:r>
              <a:rPr lang="cs-CZ" sz="3400" b="1" cap="all" spc="6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zvýšení míry sběru elektroodpadu</a:t>
            </a:r>
            <a:endParaRPr lang="cs-CZ" sz="3400" b="1" cap="all" spc="-1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327539" y="3305427"/>
            <a:ext cx="2613342" cy="1989440"/>
          </a:xfrm>
          <a:custGeom>
            <a:avLst/>
            <a:gdLst/>
            <a:ahLst/>
            <a:cxnLst/>
            <a:rect l="l" t="t" r="r" b="b"/>
            <a:pathLst>
              <a:path w="3101340" h="2632075">
                <a:moveTo>
                  <a:pt x="2662681" y="0"/>
                </a:moveTo>
                <a:lnTo>
                  <a:pt x="438658" y="0"/>
                </a:lnTo>
                <a:lnTo>
                  <a:pt x="390852" y="2573"/>
                </a:lnTo>
                <a:lnTo>
                  <a:pt x="344539" y="10115"/>
                </a:lnTo>
                <a:lnTo>
                  <a:pt x="299988" y="22358"/>
                </a:lnTo>
                <a:lnTo>
                  <a:pt x="257464" y="39034"/>
                </a:lnTo>
                <a:lnTo>
                  <a:pt x="217235" y="59878"/>
                </a:lnTo>
                <a:lnTo>
                  <a:pt x="179569" y="84620"/>
                </a:lnTo>
                <a:lnTo>
                  <a:pt x="144733" y="112994"/>
                </a:lnTo>
                <a:lnTo>
                  <a:pt x="112994" y="144733"/>
                </a:lnTo>
                <a:lnTo>
                  <a:pt x="84620" y="179569"/>
                </a:lnTo>
                <a:lnTo>
                  <a:pt x="59878" y="217235"/>
                </a:lnTo>
                <a:lnTo>
                  <a:pt x="39034" y="257464"/>
                </a:lnTo>
                <a:lnTo>
                  <a:pt x="22358" y="299988"/>
                </a:lnTo>
                <a:lnTo>
                  <a:pt x="10115" y="344539"/>
                </a:lnTo>
                <a:lnTo>
                  <a:pt x="2573" y="390852"/>
                </a:lnTo>
                <a:lnTo>
                  <a:pt x="0" y="438658"/>
                </a:lnTo>
                <a:lnTo>
                  <a:pt x="0" y="2193290"/>
                </a:lnTo>
                <a:lnTo>
                  <a:pt x="2573" y="2241095"/>
                </a:lnTo>
                <a:lnTo>
                  <a:pt x="10115" y="2287408"/>
                </a:lnTo>
                <a:lnTo>
                  <a:pt x="22358" y="2331959"/>
                </a:lnTo>
                <a:lnTo>
                  <a:pt x="39034" y="2374483"/>
                </a:lnTo>
                <a:lnTo>
                  <a:pt x="59878" y="2414712"/>
                </a:lnTo>
                <a:lnTo>
                  <a:pt x="84620" y="2452378"/>
                </a:lnTo>
                <a:lnTo>
                  <a:pt x="112994" y="2487214"/>
                </a:lnTo>
                <a:lnTo>
                  <a:pt x="144733" y="2518953"/>
                </a:lnTo>
                <a:lnTo>
                  <a:pt x="179569" y="2547327"/>
                </a:lnTo>
                <a:lnTo>
                  <a:pt x="217235" y="2572069"/>
                </a:lnTo>
                <a:lnTo>
                  <a:pt x="257464" y="2592913"/>
                </a:lnTo>
                <a:lnTo>
                  <a:pt x="299988" y="2609589"/>
                </a:lnTo>
                <a:lnTo>
                  <a:pt x="344539" y="2621832"/>
                </a:lnTo>
                <a:lnTo>
                  <a:pt x="390852" y="2629374"/>
                </a:lnTo>
                <a:lnTo>
                  <a:pt x="438658" y="2631948"/>
                </a:lnTo>
                <a:lnTo>
                  <a:pt x="2662681" y="2631948"/>
                </a:lnTo>
                <a:lnTo>
                  <a:pt x="2710487" y="2629374"/>
                </a:lnTo>
                <a:lnTo>
                  <a:pt x="2756800" y="2621832"/>
                </a:lnTo>
                <a:lnTo>
                  <a:pt x="2801351" y="2609589"/>
                </a:lnTo>
                <a:lnTo>
                  <a:pt x="2843875" y="2592913"/>
                </a:lnTo>
                <a:lnTo>
                  <a:pt x="2884104" y="2572069"/>
                </a:lnTo>
                <a:lnTo>
                  <a:pt x="2921770" y="2547327"/>
                </a:lnTo>
                <a:lnTo>
                  <a:pt x="2956606" y="2518953"/>
                </a:lnTo>
                <a:lnTo>
                  <a:pt x="2988345" y="2487214"/>
                </a:lnTo>
                <a:lnTo>
                  <a:pt x="3016719" y="2452378"/>
                </a:lnTo>
                <a:lnTo>
                  <a:pt x="3041461" y="2414712"/>
                </a:lnTo>
                <a:lnTo>
                  <a:pt x="3062305" y="2374483"/>
                </a:lnTo>
                <a:lnTo>
                  <a:pt x="3078981" y="2331959"/>
                </a:lnTo>
                <a:lnTo>
                  <a:pt x="3091224" y="2287408"/>
                </a:lnTo>
                <a:lnTo>
                  <a:pt x="3098766" y="2241095"/>
                </a:lnTo>
                <a:lnTo>
                  <a:pt x="3101340" y="2193290"/>
                </a:lnTo>
                <a:lnTo>
                  <a:pt x="3101340" y="438658"/>
                </a:lnTo>
                <a:lnTo>
                  <a:pt x="3098766" y="390852"/>
                </a:lnTo>
                <a:lnTo>
                  <a:pt x="3091224" y="344539"/>
                </a:lnTo>
                <a:lnTo>
                  <a:pt x="3078981" y="299988"/>
                </a:lnTo>
                <a:lnTo>
                  <a:pt x="3062305" y="257464"/>
                </a:lnTo>
                <a:lnTo>
                  <a:pt x="3041461" y="217235"/>
                </a:lnTo>
                <a:lnTo>
                  <a:pt x="3016719" y="179569"/>
                </a:lnTo>
                <a:lnTo>
                  <a:pt x="2988345" y="144733"/>
                </a:lnTo>
                <a:lnTo>
                  <a:pt x="2956606" y="112994"/>
                </a:lnTo>
                <a:lnTo>
                  <a:pt x="2921770" y="84620"/>
                </a:lnTo>
                <a:lnTo>
                  <a:pt x="2884104" y="59878"/>
                </a:lnTo>
                <a:lnTo>
                  <a:pt x="2843875" y="39034"/>
                </a:lnTo>
                <a:lnTo>
                  <a:pt x="2801351" y="22358"/>
                </a:lnTo>
                <a:lnTo>
                  <a:pt x="2756800" y="10115"/>
                </a:lnTo>
                <a:lnTo>
                  <a:pt x="2710487" y="2573"/>
                </a:lnTo>
                <a:lnTo>
                  <a:pt x="2662681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44273" y="3305427"/>
            <a:ext cx="2616017" cy="1989439"/>
          </a:xfrm>
          <a:custGeom>
            <a:avLst/>
            <a:gdLst/>
            <a:ahLst/>
            <a:cxnLst/>
            <a:rect l="l" t="t" r="r" b="b"/>
            <a:pathLst>
              <a:path w="3104515" h="2632075">
                <a:moveTo>
                  <a:pt x="2665729" y="0"/>
                </a:moveTo>
                <a:lnTo>
                  <a:pt x="438657" y="0"/>
                </a:lnTo>
                <a:lnTo>
                  <a:pt x="390852" y="2573"/>
                </a:lnTo>
                <a:lnTo>
                  <a:pt x="344539" y="10115"/>
                </a:lnTo>
                <a:lnTo>
                  <a:pt x="299988" y="22358"/>
                </a:lnTo>
                <a:lnTo>
                  <a:pt x="257464" y="39034"/>
                </a:lnTo>
                <a:lnTo>
                  <a:pt x="217235" y="59878"/>
                </a:lnTo>
                <a:lnTo>
                  <a:pt x="179569" y="84620"/>
                </a:lnTo>
                <a:lnTo>
                  <a:pt x="144733" y="112994"/>
                </a:lnTo>
                <a:lnTo>
                  <a:pt x="112994" y="144733"/>
                </a:lnTo>
                <a:lnTo>
                  <a:pt x="84620" y="179569"/>
                </a:lnTo>
                <a:lnTo>
                  <a:pt x="59878" y="217235"/>
                </a:lnTo>
                <a:lnTo>
                  <a:pt x="39034" y="257464"/>
                </a:lnTo>
                <a:lnTo>
                  <a:pt x="22358" y="299988"/>
                </a:lnTo>
                <a:lnTo>
                  <a:pt x="10115" y="344539"/>
                </a:lnTo>
                <a:lnTo>
                  <a:pt x="2573" y="390852"/>
                </a:lnTo>
                <a:lnTo>
                  <a:pt x="0" y="438658"/>
                </a:lnTo>
                <a:lnTo>
                  <a:pt x="0" y="2193290"/>
                </a:lnTo>
                <a:lnTo>
                  <a:pt x="2573" y="2241095"/>
                </a:lnTo>
                <a:lnTo>
                  <a:pt x="10115" y="2287408"/>
                </a:lnTo>
                <a:lnTo>
                  <a:pt x="22358" y="2331959"/>
                </a:lnTo>
                <a:lnTo>
                  <a:pt x="39034" y="2374483"/>
                </a:lnTo>
                <a:lnTo>
                  <a:pt x="59878" y="2414712"/>
                </a:lnTo>
                <a:lnTo>
                  <a:pt x="84620" y="2452378"/>
                </a:lnTo>
                <a:lnTo>
                  <a:pt x="112994" y="2487214"/>
                </a:lnTo>
                <a:lnTo>
                  <a:pt x="144733" y="2518953"/>
                </a:lnTo>
                <a:lnTo>
                  <a:pt x="179569" y="2547327"/>
                </a:lnTo>
                <a:lnTo>
                  <a:pt x="217235" y="2572069"/>
                </a:lnTo>
                <a:lnTo>
                  <a:pt x="257464" y="2592913"/>
                </a:lnTo>
                <a:lnTo>
                  <a:pt x="299988" y="2609589"/>
                </a:lnTo>
                <a:lnTo>
                  <a:pt x="344539" y="2621832"/>
                </a:lnTo>
                <a:lnTo>
                  <a:pt x="390852" y="2629374"/>
                </a:lnTo>
                <a:lnTo>
                  <a:pt x="438657" y="2631948"/>
                </a:lnTo>
                <a:lnTo>
                  <a:pt x="2665729" y="2631948"/>
                </a:lnTo>
                <a:lnTo>
                  <a:pt x="2713535" y="2629374"/>
                </a:lnTo>
                <a:lnTo>
                  <a:pt x="2759848" y="2621832"/>
                </a:lnTo>
                <a:lnTo>
                  <a:pt x="2804399" y="2609589"/>
                </a:lnTo>
                <a:lnTo>
                  <a:pt x="2846923" y="2592913"/>
                </a:lnTo>
                <a:lnTo>
                  <a:pt x="2887152" y="2572069"/>
                </a:lnTo>
                <a:lnTo>
                  <a:pt x="2924818" y="2547327"/>
                </a:lnTo>
                <a:lnTo>
                  <a:pt x="2959654" y="2518953"/>
                </a:lnTo>
                <a:lnTo>
                  <a:pt x="2991393" y="2487214"/>
                </a:lnTo>
                <a:lnTo>
                  <a:pt x="3019767" y="2452378"/>
                </a:lnTo>
                <a:lnTo>
                  <a:pt x="3044509" y="2414712"/>
                </a:lnTo>
                <a:lnTo>
                  <a:pt x="3065353" y="2374483"/>
                </a:lnTo>
                <a:lnTo>
                  <a:pt x="3082029" y="2331959"/>
                </a:lnTo>
                <a:lnTo>
                  <a:pt x="3094272" y="2287408"/>
                </a:lnTo>
                <a:lnTo>
                  <a:pt x="3101814" y="2241095"/>
                </a:lnTo>
                <a:lnTo>
                  <a:pt x="3104388" y="2193290"/>
                </a:lnTo>
                <a:lnTo>
                  <a:pt x="3104388" y="438658"/>
                </a:lnTo>
                <a:lnTo>
                  <a:pt x="3101814" y="390852"/>
                </a:lnTo>
                <a:lnTo>
                  <a:pt x="3094272" y="344539"/>
                </a:lnTo>
                <a:lnTo>
                  <a:pt x="3082029" y="299988"/>
                </a:lnTo>
                <a:lnTo>
                  <a:pt x="3065353" y="257464"/>
                </a:lnTo>
                <a:lnTo>
                  <a:pt x="3044509" y="217235"/>
                </a:lnTo>
                <a:lnTo>
                  <a:pt x="3019767" y="179569"/>
                </a:lnTo>
                <a:lnTo>
                  <a:pt x="2991393" y="144733"/>
                </a:lnTo>
                <a:lnTo>
                  <a:pt x="2959654" y="112994"/>
                </a:lnTo>
                <a:lnTo>
                  <a:pt x="2924818" y="84620"/>
                </a:lnTo>
                <a:lnTo>
                  <a:pt x="2887152" y="59878"/>
                </a:lnTo>
                <a:lnTo>
                  <a:pt x="2846923" y="39034"/>
                </a:lnTo>
                <a:lnTo>
                  <a:pt x="2804399" y="22358"/>
                </a:lnTo>
                <a:lnTo>
                  <a:pt x="2759848" y="10115"/>
                </a:lnTo>
                <a:lnTo>
                  <a:pt x="2713535" y="2573"/>
                </a:lnTo>
                <a:lnTo>
                  <a:pt x="2665729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472205" y="3305378"/>
            <a:ext cx="2802333" cy="1989441"/>
            <a:chOff x="132397" y="2386393"/>
            <a:chExt cx="3330575" cy="2641600"/>
          </a:xfrm>
        </p:grpSpPr>
        <p:sp>
          <p:nvSpPr>
            <p:cNvPr id="9" name="object 9"/>
            <p:cNvSpPr/>
            <p:nvPr/>
          </p:nvSpPr>
          <p:spPr>
            <a:xfrm>
              <a:off x="137160" y="2391155"/>
              <a:ext cx="3321050" cy="2632075"/>
            </a:xfrm>
            <a:custGeom>
              <a:avLst/>
              <a:gdLst/>
              <a:ahLst/>
              <a:cxnLst/>
              <a:rect l="l" t="t" r="r" b="b"/>
              <a:pathLst>
                <a:path w="3321050" h="2632075">
                  <a:moveTo>
                    <a:pt x="2882138" y="0"/>
                  </a:moveTo>
                  <a:lnTo>
                    <a:pt x="438670" y="0"/>
                  </a:lnTo>
                  <a:lnTo>
                    <a:pt x="390871" y="2573"/>
                  </a:lnTo>
                  <a:lnTo>
                    <a:pt x="344563" y="10115"/>
                  </a:lnTo>
                  <a:lnTo>
                    <a:pt x="300014" y="22358"/>
                  </a:lnTo>
                  <a:lnTo>
                    <a:pt x="257491" y="39034"/>
                  </a:lnTo>
                  <a:lnTo>
                    <a:pt x="217262" y="59878"/>
                  </a:lnTo>
                  <a:lnTo>
                    <a:pt x="179594" y="84620"/>
                  </a:lnTo>
                  <a:lnTo>
                    <a:pt x="144755" y="112994"/>
                  </a:lnTo>
                  <a:lnTo>
                    <a:pt x="113013" y="144733"/>
                  </a:lnTo>
                  <a:lnTo>
                    <a:pt x="84636" y="179569"/>
                  </a:lnTo>
                  <a:lnTo>
                    <a:pt x="59889" y="217235"/>
                  </a:lnTo>
                  <a:lnTo>
                    <a:pt x="39043" y="257464"/>
                  </a:lnTo>
                  <a:lnTo>
                    <a:pt x="22363" y="299988"/>
                  </a:lnTo>
                  <a:lnTo>
                    <a:pt x="10117" y="344539"/>
                  </a:lnTo>
                  <a:lnTo>
                    <a:pt x="2573" y="390852"/>
                  </a:lnTo>
                  <a:lnTo>
                    <a:pt x="0" y="438658"/>
                  </a:lnTo>
                  <a:lnTo>
                    <a:pt x="0" y="2193290"/>
                  </a:lnTo>
                  <a:lnTo>
                    <a:pt x="2573" y="2241095"/>
                  </a:lnTo>
                  <a:lnTo>
                    <a:pt x="10117" y="2287408"/>
                  </a:lnTo>
                  <a:lnTo>
                    <a:pt x="22363" y="2331959"/>
                  </a:lnTo>
                  <a:lnTo>
                    <a:pt x="39043" y="2374483"/>
                  </a:lnTo>
                  <a:lnTo>
                    <a:pt x="59889" y="2414712"/>
                  </a:lnTo>
                  <a:lnTo>
                    <a:pt x="84636" y="2452378"/>
                  </a:lnTo>
                  <a:lnTo>
                    <a:pt x="113013" y="2487214"/>
                  </a:lnTo>
                  <a:lnTo>
                    <a:pt x="144755" y="2518953"/>
                  </a:lnTo>
                  <a:lnTo>
                    <a:pt x="179594" y="2547327"/>
                  </a:lnTo>
                  <a:lnTo>
                    <a:pt x="217262" y="2572069"/>
                  </a:lnTo>
                  <a:lnTo>
                    <a:pt x="257491" y="2592913"/>
                  </a:lnTo>
                  <a:lnTo>
                    <a:pt x="300014" y="2609589"/>
                  </a:lnTo>
                  <a:lnTo>
                    <a:pt x="344563" y="2621832"/>
                  </a:lnTo>
                  <a:lnTo>
                    <a:pt x="390871" y="2629374"/>
                  </a:lnTo>
                  <a:lnTo>
                    <a:pt x="438670" y="2631948"/>
                  </a:lnTo>
                  <a:lnTo>
                    <a:pt x="2882138" y="2631948"/>
                  </a:lnTo>
                  <a:lnTo>
                    <a:pt x="2929943" y="2629374"/>
                  </a:lnTo>
                  <a:lnTo>
                    <a:pt x="2976256" y="2621832"/>
                  </a:lnTo>
                  <a:lnTo>
                    <a:pt x="3020807" y="2609589"/>
                  </a:lnTo>
                  <a:lnTo>
                    <a:pt x="3063331" y="2592913"/>
                  </a:lnTo>
                  <a:lnTo>
                    <a:pt x="3103560" y="2572069"/>
                  </a:lnTo>
                  <a:lnTo>
                    <a:pt x="3141226" y="2547327"/>
                  </a:lnTo>
                  <a:lnTo>
                    <a:pt x="3176062" y="2518953"/>
                  </a:lnTo>
                  <a:lnTo>
                    <a:pt x="3207801" y="2487214"/>
                  </a:lnTo>
                  <a:lnTo>
                    <a:pt x="3236175" y="2452378"/>
                  </a:lnTo>
                  <a:lnTo>
                    <a:pt x="3260917" y="2414712"/>
                  </a:lnTo>
                  <a:lnTo>
                    <a:pt x="3281761" y="2374483"/>
                  </a:lnTo>
                  <a:lnTo>
                    <a:pt x="3298437" y="2331959"/>
                  </a:lnTo>
                  <a:lnTo>
                    <a:pt x="3310680" y="2287408"/>
                  </a:lnTo>
                  <a:lnTo>
                    <a:pt x="3318222" y="2241095"/>
                  </a:lnTo>
                  <a:lnTo>
                    <a:pt x="3320795" y="2193290"/>
                  </a:lnTo>
                  <a:lnTo>
                    <a:pt x="3320795" y="438658"/>
                  </a:lnTo>
                  <a:lnTo>
                    <a:pt x="3318222" y="390852"/>
                  </a:lnTo>
                  <a:lnTo>
                    <a:pt x="3310680" y="344539"/>
                  </a:lnTo>
                  <a:lnTo>
                    <a:pt x="3298437" y="299988"/>
                  </a:lnTo>
                  <a:lnTo>
                    <a:pt x="3281761" y="257464"/>
                  </a:lnTo>
                  <a:lnTo>
                    <a:pt x="3260917" y="217235"/>
                  </a:lnTo>
                  <a:lnTo>
                    <a:pt x="3236175" y="179569"/>
                  </a:lnTo>
                  <a:lnTo>
                    <a:pt x="3207801" y="144733"/>
                  </a:lnTo>
                  <a:lnTo>
                    <a:pt x="3176062" y="112994"/>
                  </a:lnTo>
                  <a:lnTo>
                    <a:pt x="3141226" y="84620"/>
                  </a:lnTo>
                  <a:lnTo>
                    <a:pt x="3103560" y="59878"/>
                  </a:lnTo>
                  <a:lnTo>
                    <a:pt x="3063331" y="39034"/>
                  </a:lnTo>
                  <a:lnTo>
                    <a:pt x="3020807" y="22358"/>
                  </a:lnTo>
                  <a:lnTo>
                    <a:pt x="2976256" y="10115"/>
                  </a:lnTo>
                  <a:lnTo>
                    <a:pt x="2929943" y="2573"/>
                  </a:lnTo>
                  <a:lnTo>
                    <a:pt x="288213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7160" y="2391155"/>
              <a:ext cx="3321050" cy="2632075"/>
            </a:xfrm>
            <a:custGeom>
              <a:avLst/>
              <a:gdLst/>
              <a:ahLst/>
              <a:cxnLst/>
              <a:rect l="l" t="t" r="r" b="b"/>
              <a:pathLst>
                <a:path w="3321050" h="2632075">
                  <a:moveTo>
                    <a:pt x="0" y="438658"/>
                  </a:moveTo>
                  <a:lnTo>
                    <a:pt x="2573" y="390852"/>
                  </a:lnTo>
                  <a:lnTo>
                    <a:pt x="10117" y="344539"/>
                  </a:lnTo>
                  <a:lnTo>
                    <a:pt x="22363" y="299988"/>
                  </a:lnTo>
                  <a:lnTo>
                    <a:pt x="39043" y="257464"/>
                  </a:lnTo>
                  <a:lnTo>
                    <a:pt x="59889" y="217235"/>
                  </a:lnTo>
                  <a:lnTo>
                    <a:pt x="84636" y="179569"/>
                  </a:lnTo>
                  <a:lnTo>
                    <a:pt x="113013" y="144733"/>
                  </a:lnTo>
                  <a:lnTo>
                    <a:pt x="144755" y="112994"/>
                  </a:lnTo>
                  <a:lnTo>
                    <a:pt x="179594" y="84620"/>
                  </a:lnTo>
                  <a:lnTo>
                    <a:pt x="217262" y="59878"/>
                  </a:lnTo>
                  <a:lnTo>
                    <a:pt x="257491" y="39034"/>
                  </a:lnTo>
                  <a:lnTo>
                    <a:pt x="300014" y="22358"/>
                  </a:lnTo>
                  <a:lnTo>
                    <a:pt x="344563" y="10115"/>
                  </a:lnTo>
                  <a:lnTo>
                    <a:pt x="390871" y="2573"/>
                  </a:lnTo>
                  <a:lnTo>
                    <a:pt x="438670" y="0"/>
                  </a:lnTo>
                  <a:lnTo>
                    <a:pt x="2882138" y="0"/>
                  </a:lnTo>
                  <a:lnTo>
                    <a:pt x="2929943" y="2573"/>
                  </a:lnTo>
                  <a:lnTo>
                    <a:pt x="2976256" y="10115"/>
                  </a:lnTo>
                  <a:lnTo>
                    <a:pt x="3020807" y="22358"/>
                  </a:lnTo>
                  <a:lnTo>
                    <a:pt x="3063331" y="39034"/>
                  </a:lnTo>
                  <a:lnTo>
                    <a:pt x="3103560" y="59878"/>
                  </a:lnTo>
                  <a:lnTo>
                    <a:pt x="3141226" y="84620"/>
                  </a:lnTo>
                  <a:lnTo>
                    <a:pt x="3176062" y="112994"/>
                  </a:lnTo>
                  <a:lnTo>
                    <a:pt x="3207801" y="144733"/>
                  </a:lnTo>
                  <a:lnTo>
                    <a:pt x="3236175" y="179569"/>
                  </a:lnTo>
                  <a:lnTo>
                    <a:pt x="3260917" y="217235"/>
                  </a:lnTo>
                  <a:lnTo>
                    <a:pt x="3281761" y="257464"/>
                  </a:lnTo>
                  <a:lnTo>
                    <a:pt x="3298437" y="299988"/>
                  </a:lnTo>
                  <a:lnTo>
                    <a:pt x="3310680" y="344539"/>
                  </a:lnTo>
                  <a:lnTo>
                    <a:pt x="3318222" y="390852"/>
                  </a:lnTo>
                  <a:lnTo>
                    <a:pt x="3320795" y="438658"/>
                  </a:lnTo>
                  <a:lnTo>
                    <a:pt x="3320795" y="2193290"/>
                  </a:lnTo>
                  <a:lnTo>
                    <a:pt x="3318222" y="2241095"/>
                  </a:lnTo>
                  <a:lnTo>
                    <a:pt x="3310680" y="2287408"/>
                  </a:lnTo>
                  <a:lnTo>
                    <a:pt x="3298437" y="2331959"/>
                  </a:lnTo>
                  <a:lnTo>
                    <a:pt x="3281761" y="2374483"/>
                  </a:lnTo>
                  <a:lnTo>
                    <a:pt x="3260917" y="2414712"/>
                  </a:lnTo>
                  <a:lnTo>
                    <a:pt x="3236175" y="2452378"/>
                  </a:lnTo>
                  <a:lnTo>
                    <a:pt x="3207801" y="2487214"/>
                  </a:lnTo>
                  <a:lnTo>
                    <a:pt x="3176062" y="2518953"/>
                  </a:lnTo>
                  <a:lnTo>
                    <a:pt x="3141226" y="2547327"/>
                  </a:lnTo>
                  <a:lnTo>
                    <a:pt x="3103560" y="2572069"/>
                  </a:lnTo>
                  <a:lnTo>
                    <a:pt x="3063331" y="2592913"/>
                  </a:lnTo>
                  <a:lnTo>
                    <a:pt x="3020807" y="2609589"/>
                  </a:lnTo>
                  <a:lnTo>
                    <a:pt x="2976256" y="2621832"/>
                  </a:lnTo>
                  <a:lnTo>
                    <a:pt x="2929943" y="2629374"/>
                  </a:lnTo>
                  <a:lnTo>
                    <a:pt x="2882138" y="2631948"/>
                  </a:lnTo>
                  <a:lnTo>
                    <a:pt x="438670" y="2631948"/>
                  </a:lnTo>
                  <a:lnTo>
                    <a:pt x="390871" y="2629374"/>
                  </a:lnTo>
                  <a:lnTo>
                    <a:pt x="344563" y="2621832"/>
                  </a:lnTo>
                  <a:lnTo>
                    <a:pt x="300014" y="2609589"/>
                  </a:lnTo>
                  <a:lnTo>
                    <a:pt x="257491" y="2592913"/>
                  </a:lnTo>
                  <a:lnTo>
                    <a:pt x="217262" y="2572069"/>
                  </a:lnTo>
                  <a:lnTo>
                    <a:pt x="179594" y="2547327"/>
                  </a:lnTo>
                  <a:lnTo>
                    <a:pt x="144755" y="2518953"/>
                  </a:lnTo>
                  <a:lnTo>
                    <a:pt x="113013" y="2487214"/>
                  </a:lnTo>
                  <a:lnTo>
                    <a:pt x="84636" y="2452378"/>
                  </a:lnTo>
                  <a:lnTo>
                    <a:pt x="59889" y="2414712"/>
                  </a:lnTo>
                  <a:lnTo>
                    <a:pt x="39043" y="2374483"/>
                  </a:lnTo>
                  <a:lnTo>
                    <a:pt x="22363" y="2331959"/>
                  </a:lnTo>
                  <a:lnTo>
                    <a:pt x="10117" y="2287408"/>
                  </a:lnTo>
                  <a:lnTo>
                    <a:pt x="2573" y="2241095"/>
                  </a:lnTo>
                  <a:lnTo>
                    <a:pt x="0" y="2193290"/>
                  </a:lnTo>
                  <a:lnTo>
                    <a:pt x="0" y="438658"/>
                  </a:lnTo>
                  <a:close/>
                </a:path>
              </a:pathLst>
            </a:custGeom>
            <a:ln w="9525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15002" y="3696442"/>
            <a:ext cx="2903855" cy="1182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lang="cs-CZ" sz="2800" b="1" dirty="0">
                <a:solidFill>
                  <a:srgbClr val="001E5F"/>
                </a:solidFill>
                <a:latin typeface="Calibri"/>
                <a:cs typeface="Calibri"/>
              </a:rPr>
              <a:t>Míra sběru</a:t>
            </a:r>
            <a:br>
              <a:rPr lang="cs-CZ" sz="2400" dirty="0">
                <a:solidFill>
                  <a:srgbClr val="001E5F"/>
                </a:solidFill>
                <a:latin typeface="Calibri"/>
                <a:cs typeface="Calibri"/>
              </a:rPr>
            </a:br>
            <a:r>
              <a:rPr lang="cs-CZ" sz="2400" dirty="0">
                <a:solidFill>
                  <a:srgbClr val="001E5F"/>
                </a:solidFill>
                <a:latin typeface="Calibri"/>
                <a:cs typeface="Calibri"/>
              </a:rPr>
              <a:t>dosáhne evropského </a:t>
            </a:r>
            <a:r>
              <a:rPr lang="cs-CZ" sz="2400" b="1" dirty="0">
                <a:solidFill>
                  <a:srgbClr val="001E5F"/>
                </a:solidFill>
                <a:latin typeface="Calibri"/>
                <a:cs typeface="Calibri"/>
              </a:rPr>
              <a:t>cíle 65%</a:t>
            </a:r>
            <a:endParaRPr sz="2400" b="1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67264" y="2485075"/>
            <a:ext cx="121221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12700" algn="ctr">
              <a:lnSpc>
                <a:spcPct val="100000"/>
              </a:lnSpc>
              <a:spcBef>
                <a:spcPts val="100"/>
              </a:spcBef>
            </a:pPr>
            <a:r>
              <a:rPr sz="1800" b="1" spc="40" dirty="0">
                <a:solidFill>
                  <a:srgbClr val="C00000"/>
                </a:solidFill>
                <a:latin typeface="Calibri"/>
                <a:cs typeface="Calibri"/>
              </a:rPr>
              <a:t>SC</a:t>
            </a:r>
            <a:r>
              <a:rPr lang="cs-CZ" sz="1800" b="1" spc="40" dirty="0">
                <a:solidFill>
                  <a:srgbClr val="C00000"/>
                </a:solidFill>
                <a:latin typeface="Calibri"/>
                <a:cs typeface="Calibri"/>
              </a:rPr>
              <a:t>É</a:t>
            </a:r>
            <a:r>
              <a:rPr sz="1800" b="1" spc="40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cs-CZ" sz="1800" b="1" spc="40" dirty="0">
                <a:solidFill>
                  <a:srgbClr val="C00000"/>
                </a:solidFill>
                <a:latin typeface="Calibri"/>
                <a:cs typeface="Calibri"/>
              </a:rPr>
              <a:t>ÁŘ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44549" y="2342967"/>
            <a:ext cx="21793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2700"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C00000"/>
                </a:solidFill>
                <a:latin typeface="Calibri"/>
                <a:cs typeface="Calibri"/>
              </a:rPr>
              <a:t>ENVIRONMENT</a:t>
            </a:r>
            <a:r>
              <a:rPr lang="cs-CZ" sz="1800" b="1" spc="-10" dirty="0">
                <a:solidFill>
                  <a:srgbClr val="C00000"/>
                </a:solidFill>
                <a:latin typeface="Calibri"/>
                <a:cs typeface="Calibri"/>
              </a:rPr>
              <a:t>ÁLNÍ</a:t>
            </a:r>
            <a:r>
              <a:rPr sz="1800" b="1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spc="85" dirty="0">
                <a:solidFill>
                  <a:srgbClr val="C00000"/>
                </a:solidFill>
                <a:latin typeface="Calibri"/>
                <a:cs typeface="Calibri"/>
              </a:rPr>
              <a:t>BENEFIT</a:t>
            </a:r>
            <a:r>
              <a:rPr sz="1800" b="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C00000"/>
                </a:solidFill>
                <a:latin typeface="Calibri"/>
                <a:cs typeface="Calibri"/>
              </a:rPr>
              <a:t>(2025-</a:t>
            </a:r>
            <a:r>
              <a:rPr sz="1800" spc="-10" dirty="0">
                <a:solidFill>
                  <a:srgbClr val="C00000"/>
                </a:solidFill>
                <a:latin typeface="Calibri"/>
                <a:cs typeface="Calibri"/>
              </a:rPr>
              <a:t>2030)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56724" y="2266098"/>
            <a:ext cx="1790064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65" dirty="0">
                <a:solidFill>
                  <a:srgbClr val="C00000"/>
                </a:solidFill>
                <a:latin typeface="Calibri"/>
                <a:cs typeface="Calibri"/>
              </a:rPr>
              <a:t>SOCIAL</a:t>
            </a:r>
            <a:r>
              <a:rPr lang="cs-CZ" sz="1800" b="1" spc="65" dirty="0">
                <a:solidFill>
                  <a:srgbClr val="C00000"/>
                </a:solidFill>
                <a:latin typeface="Calibri"/>
                <a:cs typeface="Calibri"/>
              </a:rPr>
              <a:t>NÍ</a:t>
            </a:r>
            <a:r>
              <a:rPr sz="18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spc="80" dirty="0">
                <a:solidFill>
                  <a:srgbClr val="C00000"/>
                </a:solidFill>
                <a:latin typeface="Calibri"/>
                <a:cs typeface="Calibri"/>
              </a:rPr>
              <a:t>BENEFIT</a:t>
            </a:r>
            <a:endParaRPr sz="18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spc="-20" dirty="0">
                <a:solidFill>
                  <a:srgbClr val="C00000"/>
                </a:solidFill>
                <a:latin typeface="Calibri"/>
                <a:cs typeface="Calibri"/>
              </a:rPr>
              <a:t>(2025-</a:t>
            </a:r>
            <a:r>
              <a:rPr sz="1800" spc="-10" dirty="0">
                <a:solidFill>
                  <a:srgbClr val="C00000"/>
                </a:solidFill>
                <a:latin typeface="Calibri"/>
                <a:cs typeface="Calibri"/>
              </a:rPr>
              <a:t>2030)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63612" y="3769288"/>
            <a:ext cx="194119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800" b="1" spc="60" dirty="0">
                <a:solidFill>
                  <a:srgbClr val="001E5F"/>
                </a:solidFill>
                <a:latin typeface="Calibri"/>
                <a:cs typeface="Calibri"/>
              </a:rPr>
              <a:t>-</a:t>
            </a:r>
            <a:r>
              <a:rPr sz="2800" b="1" spc="45" dirty="0">
                <a:solidFill>
                  <a:srgbClr val="001E5F"/>
                </a:solidFill>
                <a:latin typeface="Calibri"/>
                <a:cs typeface="Calibri"/>
              </a:rPr>
              <a:t>2,5</a:t>
            </a:r>
            <a:endParaRPr sz="28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lang="cs-CZ" sz="2800" b="1" spc="100" dirty="0">
                <a:solidFill>
                  <a:srgbClr val="001E5F"/>
                </a:solidFill>
                <a:latin typeface="Calibri"/>
                <a:cs typeface="Calibri"/>
              </a:rPr>
              <a:t>Mi</a:t>
            </a:r>
            <a:r>
              <a:rPr sz="2800" b="1" spc="100" dirty="0">
                <a:solidFill>
                  <a:srgbClr val="001E5F"/>
                </a:solidFill>
                <a:latin typeface="Calibri"/>
                <a:cs typeface="Calibri"/>
              </a:rPr>
              <a:t>l</a:t>
            </a:r>
            <a:r>
              <a:rPr lang="cs-CZ" sz="2800" b="1" spc="100" dirty="0">
                <a:solidFill>
                  <a:srgbClr val="001E5F"/>
                </a:solidFill>
                <a:latin typeface="Calibri"/>
                <a:cs typeface="Calibri"/>
              </a:rPr>
              <a:t>.</a:t>
            </a:r>
            <a:r>
              <a:rPr sz="2800" b="1" spc="-60" dirty="0">
                <a:solidFill>
                  <a:srgbClr val="001E5F"/>
                </a:solidFill>
                <a:latin typeface="Calibri"/>
                <a:cs typeface="Calibri"/>
              </a:rPr>
              <a:t> </a:t>
            </a:r>
            <a:r>
              <a:rPr sz="2800" b="1" spc="75" dirty="0">
                <a:solidFill>
                  <a:srgbClr val="001E5F"/>
                </a:solidFill>
                <a:latin typeface="Calibri"/>
                <a:cs typeface="Calibri"/>
              </a:rPr>
              <a:t>t</a:t>
            </a:r>
            <a:r>
              <a:rPr lang="cs-CZ" sz="2800" b="1" spc="75" dirty="0">
                <a:solidFill>
                  <a:srgbClr val="001E5F"/>
                </a:solidFill>
                <a:latin typeface="Calibri"/>
                <a:cs typeface="Calibri"/>
              </a:rPr>
              <a:t>u</a:t>
            </a:r>
            <a:r>
              <a:rPr sz="2800" b="1" spc="75" dirty="0">
                <a:solidFill>
                  <a:srgbClr val="001E5F"/>
                </a:solidFill>
                <a:latin typeface="Calibri"/>
                <a:cs typeface="Calibri"/>
              </a:rPr>
              <a:t>n</a:t>
            </a:r>
            <a:r>
              <a:rPr sz="2800" b="1" spc="-60" dirty="0">
                <a:solidFill>
                  <a:srgbClr val="001E5F"/>
                </a:solidFill>
                <a:latin typeface="Calibri"/>
                <a:cs typeface="Calibri"/>
              </a:rPr>
              <a:t> </a:t>
            </a:r>
            <a:r>
              <a:rPr sz="2800" b="1" spc="35" dirty="0">
                <a:solidFill>
                  <a:srgbClr val="001E5F"/>
                </a:solidFill>
                <a:latin typeface="Calibri"/>
                <a:cs typeface="Calibri"/>
              </a:rPr>
              <a:t>CO</a:t>
            </a:r>
            <a:r>
              <a:rPr sz="2775" b="1" spc="52" baseline="-21021" dirty="0">
                <a:solidFill>
                  <a:srgbClr val="001E5F"/>
                </a:solidFill>
                <a:latin typeface="Calibri"/>
                <a:cs typeface="Calibri"/>
              </a:rPr>
              <a:t>2</a:t>
            </a:r>
            <a:endParaRPr sz="2775" baseline="-21021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069863" y="3696442"/>
            <a:ext cx="2363787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95"/>
              </a:spcBef>
            </a:pPr>
            <a:r>
              <a:rPr sz="2800" b="1" spc="30" dirty="0">
                <a:solidFill>
                  <a:srgbClr val="001E5F"/>
                </a:solidFill>
                <a:latin typeface="Calibri"/>
                <a:cs typeface="Calibri"/>
              </a:rPr>
              <a:t>+487</a:t>
            </a:r>
            <a:endParaRPr sz="28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800" b="1" spc="85" dirty="0" err="1">
                <a:solidFill>
                  <a:srgbClr val="001E5F"/>
                </a:solidFill>
                <a:latin typeface="Calibri"/>
                <a:cs typeface="Calibri"/>
              </a:rPr>
              <a:t>milion</a:t>
            </a:r>
            <a:r>
              <a:rPr lang="cs-CZ" sz="2800" b="1" spc="85" dirty="0">
                <a:solidFill>
                  <a:srgbClr val="001E5F"/>
                </a:solidFill>
                <a:latin typeface="Calibri"/>
                <a:cs typeface="Calibri"/>
              </a:rPr>
              <a:t>ů</a:t>
            </a:r>
            <a:r>
              <a:rPr sz="2800" b="1" spc="-55" dirty="0">
                <a:solidFill>
                  <a:srgbClr val="001E5F"/>
                </a:solidFill>
                <a:latin typeface="Calibri"/>
                <a:cs typeface="Calibri"/>
              </a:rPr>
              <a:t> </a:t>
            </a:r>
            <a:r>
              <a:rPr sz="2800" b="1" spc="70" dirty="0">
                <a:solidFill>
                  <a:srgbClr val="001E5F"/>
                </a:solidFill>
                <a:latin typeface="Calibri"/>
                <a:cs typeface="Calibri"/>
              </a:rPr>
              <a:t>Euro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276954" y="4208708"/>
            <a:ext cx="1432676" cy="599440"/>
          </a:xfrm>
          <a:custGeom>
            <a:avLst/>
            <a:gdLst/>
            <a:ahLst/>
            <a:cxnLst/>
            <a:rect l="l" t="t" r="r" b="b"/>
            <a:pathLst>
              <a:path w="1457325" h="599439">
                <a:moveTo>
                  <a:pt x="1157477" y="0"/>
                </a:moveTo>
                <a:lnTo>
                  <a:pt x="1157477" y="149732"/>
                </a:lnTo>
                <a:lnTo>
                  <a:pt x="0" y="149732"/>
                </a:lnTo>
                <a:lnTo>
                  <a:pt x="0" y="449198"/>
                </a:lnTo>
                <a:lnTo>
                  <a:pt x="1157477" y="449198"/>
                </a:lnTo>
                <a:lnTo>
                  <a:pt x="1157477" y="598932"/>
                </a:lnTo>
                <a:lnTo>
                  <a:pt x="1456944" y="299465"/>
                </a:lnTo>
                <a:lnTo>
                  <a:pt x="1157477" y="0"/>
                </a:lnTo>
                <a:close/>
              </a:path>
            </a:pathLst>
          </a:custGeom>
          <a:solidFill>
            <a:srgbClr val="F47A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681115" y="3780465"/>
            <a:ext cx="277495" cy="1348740"/>
          </a:xfrm>
          <a:custGeom>
            <a:avLst/>
            <a:gdLst/>
            <a:ahLst/>
            <a:cxnLst/>
            <a:rect l="l" t="t" r="r" b="b"/>
            <a:pathLst>
              <a:path w="277495" h="1348739">
                <a:moveTo>
                  <a:pt x="0" y="0"/>
                </a:moveTo>
                <a:lnTo>
                  <a:pt x="277368" y="674370"/>
                </a:lnTo>
                <a:lnTo>
                  <a:pt x="0" y="134874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47A1F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Obrázek 1" descr="Obsah obrázku Písmo, text, Grafika, grafický design&#10;&#10;Obsah generovaný pomocí AI může být nesprávný.">
            <a:extLst>
              <a:ext uri="{FF2B5EF4-FFF2-40B4-BE49-F238E27FC236}">
                <a16:creationId xmlns:a16="http://schemas.microsoft.com/office/drawing/2014/main" id="{B994C85B-A625-3581-46DC-9047DA5782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3" t="23385" r="6469" b="23358"/>
          <a:stretch>
            <a:fillRect/>
          </a:stretch>
        </p:blipFill>
        <p:spPr>
          <a:xfrm>
            <a:off x="-12010" y="598356"/>
            <a:ext cx="3164394" cy="80898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sah 2">
            <a:extLst>
              <a:ext uri="{FF2B5EF4-FFF2-40B4-BE49-F238E27FC236}">
                <a16:creationId xmlns:a16="http://schemas.microsoft.com/office/drawing/2014/main" id="{9760BED2-98FC-23E5-8041-B627B5AC4201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528048" y="1701180"/>
            <a:ext cx="5184576" cy="4968180"/>
          </a:xfrm>
        </p:spPr>
        <p:txBody>
          <a:bodyPr wrap="square" anchor="t">
            <a:normAutofit/>
          </a:bodyPr>
          <a:lstStyle/>
          <a:p>
            <a:pPr marL="0" indent="0">
              <a:lnSpc>
                <a:spcPct val="90000"/>
              </a:lnSpc>
              <a:spcBef>
                <a:spcPts val="1200"/>
              </a:spcBef>
              <a:buNone/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Projekt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000" b="1" dirty="0">
                <a:solidFill>
                  <a:srgbClr val="50A1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„Jsem zpět“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zaměřený na poskytování druhé šance vysloužilých spotřebičů byl 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zahájen v roce 2015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. Zpětně odebrané, ale plně funkční spotřebiče jsou 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zkontrolovány servisním technikem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, který ručí za jejich bezpečnost. 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None/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Zkontrolované spotřebiče jsou </a:t>
            </a:r>
            <a:r>
              <a:rPr lang="cs-CZ" sz="2000" b="1" dirty="0">
                <a:solidFill>
                  <a:srgbClr val="50A1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bezplatně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 předávány </a:t>
            </a:r>
            <a:r>
              <a:rPr lang="cs-CZ" sz="2000" b="1" dirty="0">
                <a:solidFill>
                  <a:srgbClr val="50A1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sociální sféry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None/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Na webových stránkách </a:t>
            </a:r>
            <a:r>
              <a:rPr lang="en-US" sz="2000" b="1" dirty="0">
                <a:solidFill>
                  <a:srgbClr val="50A1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cs-CZ" sz="2000" b="1" dirty="0">
                <a:solidFill>
                  <a:srgbClr val="50A1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en-US" sz="2000" b="1" dirty="0">
                <a:solidFill>
                  <a:srgbClr val="50A1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w.</a:t>
            </a:r>
            <a:r>
              <a:rPr lang="cs-CZ" sz="2000" b="1" dirty="0">
                <a:solidFill>
                  <a:srgbClr val="50A1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en-US" sz="2000" b="1" dirty="0" err="1">
                <a:solidFill>
                  <a:srgbClr val="50A1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</a:t>
            </a:r>
            <a:r>
              <a:rPr lang="cs-CZ" sz="2000" b="1" dirty="0">
                <a:solidFill>
                  <a:srgbClr val="50A1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en-US" sz="2000" b="1" dirty="0" err="1">
                <a:solidFill>
                  <a:srgbClr val="50A1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pet.cz</a:t>
            </a:r>
            <a:r>
              <a:rPr lang="en-US" sz="2000" b="1" dirty="0">
                <a:solidFill>
                  <a:srgbClr val="50A1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br>
              <a:rPr lang="cs-CZ" sz="2000" dirty="0">
                <a:solidFill>
                  <a:srgbClr val="50A125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je umístěn 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jednoduchý dotazník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, po jehož vyplnění dárce zjistí, zda spotřebič splňuje kritéria pro opětovné použití a 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seznam servisních partnerů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, kteří převezmou nabízený spotřebič.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None/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V rámci projektu bylo předáno 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více než </a:t>
            </a:r>
            <a:b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1 30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0 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spotřebičů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7272C33-5196-9CB2-E287-1BFAA046E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4" y="4054985"/>
            <a:ext cx="4248472" cy="280301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0D06452-8F0F-4006-ED08-C3D2ADEABE68}"/>
              </a:ext>
            </a:extLst>
          </p:cNvPr>
          <p:cNvSpPr txBox="1">
            <a:spLocks/>
          </p:cNvSpPr>
          <p:nvPr/>
        </p:nvSpPr>
        <p:spPr bwMode="auto">
          <a:xfrm>
            <a:off x="4070044" y="341784"/>
            <a:ext cx="76851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cs-CZ" sz="7200" b="1" dirty="0">
                <a:solidFill>
                  <a:srgbClr val="326317"/>
                </a:solidFill>
                <a:latin typeface="+mn-lt"/>
              </a:rPr>
              <a:t>ESG AKTIVITY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1E8E6A58-225B-DEA3-FCDC-D5CCB86297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86"/>
          <a:stretch>
            <a:fillRect/>
          </a:stretch>
        </p:blipFill>
        <p:spPr>
          <a:xfrm rot="5400000">
            <a:off x="-595380" y="2426252"/>
            <a:ext cx="3672408" cy="2509552"/>
          </a:xfrm>
          <a:prstGeom prst="rect">
            <a:avLst/>
          </a:prstGeom>
          <a:ln w="34925">
            <a:solidFill>
              <a:schemeClr val="accent3">
                <a:lumMod val="20000"/>
                <a:lumOff val="80000"/>
              </a:schemeClr>
            </a:solidFill>
          </a:ln>
        </p:spPr>
      </p:pic>
      <p:pic>
        <p:nvPicPr>
          <p:cNvPr id="3" name="Obrázek 2" descr="Obsah obrázku Písmo, text, Grafika, grafický design&#10;&#10;Obsah generovaný pomocí AI může být nesprávný.">
            <a:extLst>
              <a:ext uri="{FF2B5EF4-FFF2-40B4-BE49-F238E27FC236}">
                <a16:creationId xmlns:a16="http://schemas.microsoft.com/office/drawing/2014/main" id="{D903436D-4A5E-58BA-146C-2474A86373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3" t="23385" r="6469" b="23358"/>
          <a:stretch>
            <a:fillRect/>
          </a:stretch>
        </p:blipFill>
        <p:spPr>
          <a:xfrm>
            <a:off x="0" y="531787"/>
            <a:ext cx="3164394" cy="808981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D881C9E1-F77F-FAA2-1797-390555B4D0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720" y="1582282"/>
            <a:ext cx="2140829" cy="184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0754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E601E-4C4F-A828-D3B1-121D477B1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B56AF91C-FE82-340B-9DE9-6D9BBED6F15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894646" y="1792608"/>
            <a:ext cx="6163653" cy="2120656"/>
          </a:xfrm>
        </p:spPr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cs-CZ" sz="3000" b="1" dirty="0">
                <a:solidFill>
                  <a:srgbClr val="65963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„Recyklohraní aneb Ukliďme si svět”</a:t>
            </a:r>
            <a:endParaRPr lang="cs-CZ" sz="3000" dirty="0">
              <a:solidFill>
                <a:srgbClr val="65963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1" indent="0">
              <a:spcBef>
                <a:spcPts val="1200"/>
              </a:spcBef>
              <a:buNone/>
            </a:pP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Výchova začíná v mládí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Děti získávají informace, jak se třídí a recyklují staré spotřebiče. 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Spoluorganizátory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 projektu jsou 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Elektrowin spolu s </a:t>
            </a:r>
            <a:r>
              <a:rPr lang="cs-CZ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Ecobatem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cs-CZ" sz="20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lvl="1" indent="0">
              <a:spcBef>
                <a:spcPts val="1200"/>
              </a:spcBef>
              <a:buNone/>
            </a:pP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Je zapojeno téměř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4 000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škol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Obrázek 3" descr="Obsah obrázku Písmo, text, Grafika, grafický design&#10;&#10;Obsah generovaný pomocí AI může být nesprávný.">
            <a:extLst>
              <a:ext uri="{FF2B5EF4-FFF2-40B4-BE49-F238E27FC236}">
                <a16:creationId xmlns:a16="http://schemas.microsoft.com/office/drawing/2014/main" id="{30181056-33A7-BCF9-4525-2C886F7BE1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3" t="23385" r="6469" b="23358"/>
          <a:stretch>
            <a:fillRect/>
          </a:stretch>
        </p:blipFill>
        <p:spPr>
          <a:xfrm>
            <a:off x="0" y="461928"/>
            <a:ext cx="3164394" cy="808981"/>
          </a:xfrm>
          <a:prstGeom prst="rect">
            <a:avLst/>
          </a:prstGeom>
        </p:spPr>
      </p:pic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6BA0C4ED-E070-7773-787E-E70A2E3D8A26}"/>
              </a:ext>
            </a:extLst>
          </p:cNvPr>
          <p:cNvSpPr txBox="1">
            <a:spLocks/>
          </p:cNvSpPr>
          <p:nvPr/>
        </p:nvSpPr>
        <p:spPr bwMode="auto">
          <a:xfrm>
            <a:off x="2894646" y="4119012"/>
            <a:ext cx="8961994" cy="2511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cs-CZ" sz="3000" b="1" dirty="0">
                <a:solidFill>
                  <a:srgbClr val="50A1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Recyklujte s hasiči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cs-CZ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Velmi pozitivně vnímaný </a:t>
            </a:r>
            <a:r>
              <a:rPr lang="cs-CZ" sz="2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projekt zajišťuje zpětný odběr </a:t>
            </a:r>
            <a:r>
              <a:rPr lang="cs-CZ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především </a:t>
            </a:r>
            <a:r>
              <a:rPr lang="cs-CZ" sz="2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ve velmi malých obcích</a:t>
            </a:r>
            <a:r>
              <a:rPr lang="cs-CZ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do</a:t>
            </a: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1</a:t>
            </a:r>
            <a:r>
              <a:rPr lang="cs-CZ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500 </a:t>
            </a:r>
            <a:r>
              <a:rPr lang="cs-CZ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obyvatel</a:t>
            </a: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  <a:r>
              <a:rPr lang="cs-CZ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Dobrovolní hasiči jsou velmi pozitivně vnímáni širokou veřejností za jejich </a:t>
            </a:r>
            <a:r>
              <a:rPr lang="cs-CZ" sz="2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tradiční přínos k ochraně lidí i majetku</a:t>
            </a: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cs-CZ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stejně jako </a:t>
            </a:r>
            <a:r>
              <a:rPr lang="cs-CZ" sz="2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 výchově </a:t>
            </a:r>
            <a:br>
              <a:rPr lang="cs-CZ" sz="2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cs-CZ" sz="2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dětí a mládeže</a:t>
            </a: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cs-CZ" sz="20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cs-CZ" sz="2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Zapojeno je více než 1 800 sborů</a:t>
            </a:r>
            <a:r>
              <a:rPr lang="cs-CZ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A2B7A4A3-23ED-7496-9D3A-56A8B34FF3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4380252"/>
            <a:ext cx="1978752" cy="1978752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95A50E5B-1A35-7FD9-A36B-C55A8C22F1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40" y="1988840"/>
            <a:ext cx="2198568" cy="1601567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7C428A97-EBCA-024E-FE36-C9CF5DB883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0" r="7849"/>
          <a:stretch>
            <a:fillRect/>
          </a:stretch>
        </p:blipFill>
        <p:spPr>
          <a:xfrm>
            <a:off x="9065892" y="0"/>
            <a:ext cx="3128643" cy="4230216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8BD5418D-DFC8-8378-A18E-C193D1B1E1E1}"/>
              </a:ext>
            </a:extLst>
          </p:cNvPr>
          <p:cNvSpPr txBox="1">
            <a:spLocks/>
          </p:cNvSpPr>
          <p:nvPr/>
        </p:nvSpPr>
        <p:spPr bwMode="auto">
          <a:xfrm>
            <a:off x="1117716" y="277986"/>
            <a:ext cx="76851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cs-CZ" sz="7200" b="1" dirty="0">
                <a:solidFill>
                  <a:srgbClr val="326317"/>
                </a:solidFill>
                <a:latin typeface="+mn-lt"/>
              </a:rPr>
              <a:t>ESG AKTIVITY</a:t>
            </a:r>
          </a:p>
        </p:txBody>
      </p:sp>
    </p:spTree>
    <p:extLst>
      <p:ext uri="{BB962C8B-B14F-4D97-AF65-F5344CB8AC3E}">
        <p14:creationId xmlns:p14="http://schemas.microsoft.com/office/powerpoint/2010/main" val="34767642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obsah 2">
            <a:extLst>
              <a:ext uri="{FF2B5EF4-FFF2-40B4-BE49-F238E27FC236}">
                <a16:creationId xmlns:a16="http://schemas.microsoft.com/office/drawing/2014/main" id="{4F670E45-6B84-1EE2-8DFB-517D48B9144E}"/>
              </a:ext>
            </a:extLst>
          </p:cNvPr>
          <p:cNvSpPr txBox="1">
            <a:spLocks/>
          </p:cNvSpPr>
          <p:nvPr/>
        </p:nvSpPr>
        <p:spPr bwMode="auto">
          <a:xfrm>
            <a:off x="6528048" y="3356992"/>
            <a:ext cx="5112568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cs-CZ" b="1" dirty="0">
                <a:solidFill>
                  <a:srgbClr val="50A1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Environmentální osvědčení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Elektrowin </a:t>
            </a:r>
            <a:r>
              <a:rPr lang="cs-CZ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připravuje pro své partnery </a:t>
            </a:r>
            <a:r>
              <a:rPr lang="cs-CZ" sz="2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Osvědčení o jejich podílu na zlepšení </a:t>
            </a:r>
            <a:br>
              <a:rPr lang="cs-CZ" sz="2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cs-CZ" sz="2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životního prostředí</a:t>
            </a: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cs-CZ" sz="20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cs-CZ" sz="2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Specifický příspěvek je kvantifikován </a:t>
            </a:r>
            <a:r>
              <a:rPr lang="cs-CZ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snížením množství emisí </a:t>
            </a: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</a:t>
            </a:r>
            <a:r>
              <a:rPr lang="en-US" sz="2000" baseline="-25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cs-CZ" sz="2000" baseline="-25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,</a:t>
            </a:r>
            <a:r>
              <a:rPr lang="en-US" sz="2000" baseline="30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cs-CZ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spotřeby ropy a energie </a:t>
            </a:r>
            <a:br>
              <a:rPr lang="cs-CZ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cs-CZ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při výrobě a těžbě kovů</a:t>
            </a: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cs-CZ" sz="20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926CCC8E-8C49-8F9D-E30E-8319BD0997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0"/>
            <a:ext cx="4849683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Obrázek 3" descr="Obsah obrázku Písmo, text, Grafika, grafický design&#10;&#10;Obsah generovaný pomocí AI může být nesprávný.">
            <a:extLst>
              <a:ext uri="{FF2B5EF4-FFF2-40B4-BE49-F238E27FC236}">
                <a16:creationId xmlns:a16="http://schemas.microsoft.com/office/drawing/2014/main" id="{C9CF9DCC-7E6A-0F8D-1B7F-528141B80C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3" t="23385" r="6469" b="23358"/>
          <a:stretch>
            <a:fillRect/>
          </a:stretch>
        </p:blipFill>
        <p:spPr>
          <a:xfrm>
            <a:off x="9027606" y="1916832"/>
            <a:ext cx="3164394" cy="808981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0B948D25-22BE-3553-659A-C3885E6B8E09}"/>
              </a:ext>
            </a:extLst>
          </p:cNvPr>
          <p:cNvSpPr txBox="1">
            <a:spLocks/>
          </p:cNvSpPr>
          <p:nvPr/>
        </p:nvSpPr>
        <p:spPr bwMode="auto">
          <a:xfrm>
            <a:off x="4027512" y="341784"/>
            <a:ext cx="76851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cs-CZ" sz="7200" b="1" dirty="0">
                <a:solidFill>
                  <a:srgbClr val="326317"/>
                </a:solidFill>
                <a:latin typeface="+mn-lt"/>
              </a:rPr>
              <a:t>ESG AKTIVITY</a:t>
            </a:r>
          </a:p>
        </p:txBody>
      </p:sp>
    </p:spTree>
    <p:extLst>
      <p:ext uri="{BB962C8B-B14F-4D97-AF65-F5344CB8AC3E}">
        <p14:creationId xmlns:p14="http://schemas.microsoft.com/office/powerpoint/2010/main" val="17078089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ewd_pruh1">
            <a:extLst>
              <a:ext uri="{FF2B5EF4-FFF2-40B4-BE49-F238E27FC236}">
                <a16:creationId xmlns:a16="http://schemas.microsoft.com/office/drawing/2014/main" id="{05384B97-3FB8-1CDD-D866-F0BB5926E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45224"/>
            <a:ext cx="9801610" cy="1032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404075" y="548680"/>
            <a:ext cx="8507412" cy="967453"/>
          </a:xfrm>
        </p:spPr>
        <p:txBody>
          <a:bodyPr>
            <a:noAutofit/>
          </a:bodyPr>
          <a:lstStyle/>
          <a:p>
            <a:pPr algn="l">
              <a:lnSpc>
                <a:spcPts val="4300"/>
              </a:lnSpc>
              <a:defRPr/>
            </a:pPr>
            <a:r>
              <a:rPr lang="cs-CZ" b="1" dirty="0">
                <a:solidFill>
                  <a:srgbClr val="C00000"/>
                </a:solidFill>
                <a:latin typeface="+mn-lt"/>
              </a:rPr>
              <a:t>SPOLUPRÁCE S NÁRODNÍM </a:t>
            </a:r>
            <a:br>
              <a:rPr lang="cs-CZ" b="1" dirty="0">
                <a:solidFill>
                  <a:srgbClr val="C00000"/>
                </a:solidFill>
                <a:latin typeface="+mn-lt"/>
              </a:rPr>
            </a:br>
            <a:r>
              <a:rPr lang="cs-CZ" b="1" dirty="0">
                <a:solidFill>
                  <a:srgbClr val="C00000"/>
                </a:solidFill>
                <a:latin typeface="+mn-lt"/>
              </a:rPr>
              <a:t>TECHNICKÝM MUZEEM</a:t>
            </a:r>
          </a:p>
        </p:txBody>
      </p:sp>
      <p:sp>
        <p:nvSpPr>
          <p:cNvPr id="21507" name="TextovéPole 3"/>
          <p:cNvSpPr txBox="1">
            <a:spLocks noChangeArrowheads="1"/>
          </p:cNvSpPr>
          <p:nvPr/>
        </p:nvSpPr>
        <p:spPr bwMode="auto">
          <a:xfrm>
            <a:off x="438982" y="1844824"/>
            <a:ext cx="5913438" cy="340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cs-CZ" altLang="cs-CZ" sz="2200" b="1" dirty="0">
                <a:solidFill>
                  <a:srgbClr val="3E7A1C"/>
                </a:solidFill>
                <a:latin typeface="+mn-lt"/>
              </a:rPr>
              <a:t>VYSTAV NEBO RECYKLUJ</a:t>
            </a:r>
          </a:p>
          <a:p>
            <a:r>
              <a:rPr lang="cs-CZ" altLang="cs-CZ" sz="2200" dirty="0">
                <a:latin typeface="+mn-lt"/>
              </a:rPr>
              <a:t>celoroční akce </a:t>
            </a:r>
            <a:r>
              <a:rPr lang="cs-CZ" altLang="cs-CZ" sz="2200" b="1" dirty="0">
                <a:latin typeface="+mn-lt"/>
              </a:rPr>
              <a:t>na sociálních sítích </a:t>
            </a:r>
            <a:r>
              <a:rPr lang="cs-CZ" altLang="cs-CZ" sz="2200" dirty="0">
                <a:latin typeface="+mn-lt"/>
              </a:rPr>
              <a:t>– nabídky spotřebičů pro účely rozšíření expozice NTM</a:t>
            </a:r>
          </a:p>
          <a:p>
            <a:endParaRPr lang="cs-CZ" altLang="cs-CZ" sz="2200" b="1" dirty="0">
              <a:latin typeface="+mn-lt"/>
            </a:endParaRPr>
          </a:p>
          <a:p>
            <a:r>
              <a:rPr lang="cs-CZ" altLang="cs-CZ" sz="2200" b="1" cap="all" dirty="0">
                <a:solidFill>
                  <a:srgbClr val="3E7A1C"/>
                </a:solidFill>
                <a:latin typeface="+mn-lt"/>
              </a:rPr>
              <a:t>Recyklační víkend</a:t>
            </a:r>
            <a:br>
              <a:rPr lang="cs-CZ" altLang="cs-CZ" sz="2200" b="1" cap="all" dirty="0">
                <a:latin typeface="+mn-lt"/>
              </a:rPr>
            </a:br>
            <a:r>
              <a:rPr lang="cs-CZ" altLang="cs-CZ" sz="2200" dirty="0">
                <a:latin typeface="+mn-lt"/>
              </a:rPr>
              <a:t>osvětová a sběrová akce v rámci</a:t>
            </a:r>
            <a:br>
              <a:rPr lang="cs-CZ" altLang="cs-CZ" sz="2200" b="1" dirty="0">
                <a:latin typeface="+mn-lt"/>
              </a:rPr>
            </a:br>
            <a:r>
              <a:rPr lang="cs-CZ" altLang="cs-CZ" sz="2200" b="1" dirty="0">
                <a:latin typeface="+mn-lt"/>
              </a:rPr>
              <a:t>Mezinárodního dne elektroodpadu</a:t>
            </a:r>
            <a:r>
              <a:rPr lang="cs-CZ" altLang="cs-CZ" sz="2200" dirty="0">
                <a:latin typeface="+mn-lt"/>
              </a:rPr>
              <a:t>,</a:t>
            </a:r>
            <a:br>
              <a:rPr lang="cs-CZ" altLang="cs-CZ" sz="2200" dirty="0">
                <a:latin typeface="+mn-lt"/>
              </a:rPr>
            </a:br>
            <a:r>
              <a:rPr lang="cs-CZ" altLang="cs-CZ" sz="2200" dirty="0">
                <a:latin typeface="+mn-lt"/>
              </a:rPr>
              <a:t>který se slaví vždy </a:t>
            </a:r>
            <a:r>
              <a:rPr lang="cs-CZ" altLang="cs-CZ" sz="2200" b="1" dirty="0">
                <a:latin typeface="+mn-lt"/>
              </a:rPr>
              <a:t>14. října</a:t>
            </a:r>
            <a:r>
              <a:rPr lang="cs-CZ" altLang="cs-CZ" sz="2200" dirty="0">
                <a:latin typeface="+mn-lt"/>
              </a:rPr>
              <a:t>.</a:t>
            </a:r>
            <a:endParaRPr lang="cs-CZ" altLang="cs-CZ" sz="2000" dirty="0">
              <a:latin typeface="+mn-lt"/>
            </a:endParaRPr>
          </a:p>
          <a:p>
            <a:endParaRPr lang="cs-CZ" altLang="cs-CZ" sz="1100" dirty="0">
              <a:latin typeface="+mn-lt"/>
            </a:endParaRPr>
          </a:p>
          <a:p>
            <a:r>
              <a:rPr lang="cs-CZ" altLang="cs-CZ" sz="2800" b="1" dirty="0" err="1">
                <a:solidFill>
                  <a:srgbClr val="50A125"/>
                </a:solidFill>
                <a:latin typeface="+mn-lt"/>
              </a:rPr>
              <a:t>www.MuzejniRecyklace.cz</a:t>
            </a:r>
            <a:endParaRPr lang="cs-CZ" altLang="cs-CZ" sz="2800" b="1" dirty="0">
              <a:solidFill>
                <a:srgbClr val="50A125"/>
              </a:solidFill>
              <a:latin typeface="+mn-lt"/>
            </a:endParaRPr>
          </a:p>
        </p:txBody>
      </p:sp>
      <p:pic>
        <p:nvPicPr>
          <p:cNvPr id="21508" name="Obrázek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3"/>
          <a:stretch>
            <a:fillRect/>
          </a:stretch>
        </p:blipFill>
        <p:spPr bwMode="auto">
          <a:xfrm>
            <a:off x="8134430" y="1953"/>
            <a:ext cx="4057570" cy="686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EF05E3B9-1902-D863-02A5-4E9B7A98F3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029" y="3077198"/>
            <a:ext cx="2483943" cy="2028554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FB5CB285-D1E4-86BF-6BCE-6179E80597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126" y="1556792"/>
            <a:ext cx="1195846" cy="1195846"/>
          </a:xfrm>
          <a:prstGeom prst="rect">
            <a:avLst/>
          </a:prstGeom>
        </p:spPr>
      </p:pic>
      <p:pic>
        <p:nvPicPr>
          <p:cNvPr id="3" name="Obrázek 2" descr="Obsah obrázku Písmo, text, Grafika, grafický design&#10;&#10;Obsah generovaný pomocí AI může být nesprávný.">
            <a:extLst>
              <a:ext uri="{FF2B5EF4-FFF2-40B4-BE49-F238E27FC236}">
                <a16:creationId xmlns:a16="http://schemas.microsoft.com/office/drawing/2014/main" id="{563D0419-D8B3-E82A-21F8-EDAE325C15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3" t="23385" r="6469" b="23358"/>
          <a:stretch>
            <a:fillRect/>
          </a:stretch>
        </p:blipFill>
        <p:spPr>
          <a:xfrm>
            <a:off x="12292646" y="1628800"/>
            <a:ext cx="3164394" cy="80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5263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B5D01EB-76CD-DDA9-C1EC-41DF3F270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875" y="2235922"/>
            <a:ext cx="4392184" cy="424519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cs-CZ" sz="2500" spc="-30" dirty="0"/>
              <a:t>Mezinárodní den elektroodpadu </a:t>
            </a:r>
            <a:br>
              <a:rPr lang="cs-CZ" sz="2500" dirty="0"/>
            </a:br>
            <a:r>
              <a:rPr lang="cs-CZ" sz="2500" dirty="0"/>
              <a:t>byl </a:t>
            </a:r>
            <a:r>
              <a:rPr lang="cs-CZ" sz="2500" b="1" dirty="0"/>
              <a:t>spuštěn v roce 2018 </a:t>
            </a:r>
            <a:br>
              <a:rPr lang="cs-CZ" sz="2500" dirty="0"/>
            </a:br>
            <a:r>
              <a:rPr lang="cs-CZ" sz="2500" dirty="0"/>
              <a:t>WEEE Fórem.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s-CZ" sz="2500" dirty="0"/>
              <a:t>Rozrostl se v globální událost, které se </a:t>
            </a:r>
            <a:r>
              <a:rPr lang="cs-CZ" sz="2500" b="1" dirty="0"/>
              <a:t>v roce 2025 </a:t>
            </a:r>
            <a:r>
              <a:rPr lang="cs-CZ" sz="2500" dirty="0"/>
              <a:t>účastnilo </a:t>
            </a:r>
            <a:r>
              <a:rPr lang="cs-CZ" sz="2500" spc="50" dirty="0"/>
              <a:t>více než </a:t>
            </a:r>
            <a:r>
              <a:rPr lang="cs-CZ" sz="2500" b="1" spc="50" dirty="0"/>
              <a:t>140 organizací </a:t>
            </a:r>
            <a:br>
              <a:rPr lang="cs-CZ" sz="2500" dirty="0"/>
            </a:br>
            <a:r>
              <a:rPr lang="cs-CZ" sz="2500" b="1" dirty="0"/>
              <a:t>z 55 zemí </a:t>
            </a:r>
            <a:r>
              <a:rPr lang="cs-CZ" sz="2500" dirty="0"/>
              <a:t>na šesti kontinentech, což vygenerovalo </a:t>
            </a:r>
            <a:r>
              <a:rPr lang="cs-CZ" sz="2500" b="1" dirty="0"/>
              <a:t>1,8 miliardy </a:t>
            </a:r>
            <a:br>
              <a:rPr lang="cs-CZ" sz="2500" b="1" dirty="0"/>
            </a:br>
            <a:r>
              <a:rPr lang="cs-CZ" sz="2500" b="1" dirty="0"/>
              <a:t>mediálních ohlasů</a:t>
            </a:r>
            <a:r>
              <a:rPr lang="cs-CZ" sz="2500" dirty="0"/>
              <a:t>. </a:t>
            </a:r>
          </a:p>
        </p:txBody>
      </p:sp>
      <p:pic>
        <p:nvPicPr>
          <p:cNvPr id="6" name="Obrázek 5" descr="Obsah obrázku Písmo, text, Grafika, grafický design&#10;&#10;Obsah generovaný pomocí AI může být nesprávný.">
            <a:extLst>
              <a:ext uri="{FF2B5EF4-FFF2-40B4-BE49-F238E27FC236}">
                <a16:creationId xmlns:a16="http://schemas.microsoft.com/office/drawing/2014/main" id="{6415FEA5-A02F-8880-A91E-91F796D860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3" t="23385" r="6469" b="23358"/>
          <a:stretch>
            <a:fillRect/>
          </a:stretch>
        </p:blipFill>
        <p:spPr>
          <a:xfrm>
            <a:off x="0" y="461928"/>
            <a:ext cx="3164394" cy="808981"/>
          </a:xfrm>
          <a:prstGeom prst="rect">
            <a:avLst/>
          </a:prstGeom>
        </p:spPr>
      </p:pic>
      <p:sp>
        <p:nvSpPr>
          <p:cNvPr id="8" name="Nadpis 1">
            <a:extLst>
              <a:ext uri="{FF2B5EF4-FFF2-40B4-BE49-F238E27FC236}">
                <a16:creationId xmlns:a16="http://schemas.microsoft.com/office/drawing/2014/main" id="{37297886-4B67-418A-F877-22DA7C10D686}"/>
              </a:ext>
            </a:extLst>
          </p:cNvPr>
          <p:cNvSpPr txBox="1">
            <a:spLocks/>
          </p:cNvSpPr>
          <p:nvPr/>
        </p:nvSpPr>
        <p:spPr>
          <a:xfrm>
            <a:off x="3972696" y="611659"/>
            <a:ext cx="7799173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800" b="1" cap="all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14. ŘÍJEN – MEZINÁRODNÍ DEN ELEKTROODPADU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9275728E-6843-3FE3-03AB-1AE502E486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231" y="2603629"/>
            <a:ext cx="6481894" cy="35289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74923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symbol pro obsah 2"/>
          <p:cNvSpPr>
            <a:spLocks noGrp="1"/>
          </p:cNvSpPr>
          <p:nvPr>
            <p:ph idx="1"/>
          </p:nvPr>
        </p:nvSpPr>
        <p:spPr>
          <a:xfrm>
            <a:off x="1042085" y="2270461"/>
            <a:ext cx="10515600" cy="4351338"/>
          </a:xfrm>
        </p:spPr>
        <p:txBody>
          <a:bodyPr rtlCol="0">
            <a:normAutofit fontScale="92500"/>
          </a:bodyPr>
          <a:lstStyle/>
          <a:p>
            <a:pPr marL="0" indent="0">
              <a:buNone/>
            </a:pPr>
            <a:r>
              <a:rPr lang="cs-CZ" b="1" dirty="0"/>
              <a:t>Cenově dostupná</a:t>
            </a:r>
            <a:r>
              <a:rPr lang="cs-CZ" dirty="0"/>
              <a:t>, </a:t>
            </a:r>
            <a:r>
              <a:rPr lang="cs-CZ" b="1" dirty="0"/>
              <a:t>masově vyráběná </a:t>
            </a:r>
            <a:r>
              <a:rPr lang="cs-CZ" dirty="0"/>
              <a:t>a často </a:t>
            </a:r>
            <a:r>
              <a:rPr lang="cs-CZ" b="1" dirty="0"/>
              <a:t>trendová</a:t>
            </a:r>
            <a:r>
              <a:rPr lang="cs-CZ" dirty="0"/>
              <a:t> elektronická zařízení, která mají </a:t>
            </a:r>
            <a:r>
              <a:rPr lang="cs-CZ" b="1" dirty="0"/>
              <a:t>krátký životní cyklus</a:t>
            </a:r>
            <a:r>
              <a:rPr lang="cs-CZ" dirty="0"/>
              <a:t>. Podobně jako „fast </a:t>
            </a:r>
            <a:r>
              <a:rPr lang="cs-CZ" dirty="0" err="1"/>
              <a:t>fashion</a:t>
            </a:r>
            <a:r>
              <a:rPr lang="cs-CZ" dirty="0"/>
              <a:t>“ v módě, </a:t>
            </a:r>
            <a:br>
              <a:rPr lang="cs-CZ" dirty="0"/>
            </a:br>
            <a:r>
              <a:rPr lang="cs-CZ" dirty="0"/>
              <a:t>i fast-tech reaguje na rychlé změny trendů, spotřebitelé si tato zařízení </a:t>
            </a:r>
            <a:r>
              <a:rPr lang="cs-CZ" b="1" dirty="0"/>
              <a:t>kupují impulzivně </a:t>
            </a:r>
            <a:r>
              <a:rPr lang="cs-CZ" dirty="0"/>
              <a:t>a při poruše či zastarání je </a:t>
            </a:r>
            <a:r>
              <a:rPr lang="cs-CZ" b="1" dirty="0"/>
              <a:t>spíše vyhodí</a:t>
            </a:r>
            <a:r>
              <a:rPr lang="cs-CZ" dirty="0"/>
              <a:t>, než aby je opravovali.</a:t>
            </a:r>
            <a:endParaRPr lang="cs-CZ" b="1" dirty="0"/>
          </a:p>
          <a:p>
            <a:pPr marL="0" indent="0">
              <a:buNone/>
            </a:pPr>
            <a:r>
              <a:rPr lang="cs-CZ" b="1" dirty="0"/>
              <a:t>Hlavní znaky fast </a:t>
            </a:r>
            <a:r>
              <a:rPr lang="cs-CZ" b="1" dirty="0" err="1"/>
              <a:t>techu</a:t>
            </a:r>
            <a:endParaRPr lang="cs-CZ" b="1" dirty="0"/>
          </a:p>
          <a:p>
            <a:pPr lvl="0"/>
            <a:r>
              <a:rPr lang="cs-CZ" b="1" dirty="0"/>
              <a:t>Nízká cena:</a:t>
            </a:r>
            <a:r>
              <a:rPr lang="cs-CZ" dirty="0"/>
              <a:t> Výrobek je tak levný, že nad jeho koupí zákazník příliš nepřemýšlí.</a:t>
            </a:r>
          </a:p>
          <a:p>
            <a:pPr lvl="0"/>
            <a:r>
              <a:rPr lang="cs-CZ" b="1" dirty="0"/>
              <a:t>Nemožnost opravy:</a:t>
            </a:r>
            <a:r>
              <a:rPr lang="cs-CZ" dirty="0"/>
              <a:t> Zařízení jsou lepená, bez dostupných náhradních dílů.</a:t>
            </a:r>
          </a:p>
          <a:p>
            <a:pPr lvl="0"/>
            <a:r>
              <a:rPr lang="cs-CZ" b="1" dirty="0"/>
              <a:t>Rychlé morální zastarání:</a:t>
            </a:r>
            <a:r>
              <a:rPr lang="cs-CZ" dirty="0"/>
              <a:t> Software přestane být po pár měsících podporován nebo produkt vyjde z módy.</a:t>
            </a:r>
          </a:p>
          <a:p>
            <a:pPr rtl="0"/>
            <a:endParaRPr lang="cs-CZ" dirty="0"/>
          </a:p>
        </p:txBody>
      </p:sp>
      <p:pic>
        <p:nvPicPr>
          <p:cNvPr id="3" name="Obrázek 2" descr="Obsah obrázku Písmo, text, Grafika, grafický design&#10;&#10;Obsah generovaný pomocí AI může být nesprávný.">
            <a:extLst>
              <a:ext uri="{FF2B5EF4-FFF2-40B4-BE49-F238E27FC236}">
                <a16:creationId xmlns:a16="http://schemas.microsoft.com/office/drawing/2014/main" id="{80F2AE17-F4E7-CF82-E9AB-FAFEF8A795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3" t="23385" r="6469" b="23358"/>
          <a:stretch>
            <a:fillRect/>
          </a:stretch>
        </p:blipFill>
        <p:spPr>
          <a:xfrm>
            <a:off x="0" y="461928"/>
            <a:ext cx="3164394" cy="808981"/>
          </a:xfrm>
          <a:prstGeom prst="rect">
            <a:avLst/>
          </a:prstGeom>
        </p:spPr>
      </p:pic>
      <p:sp>
        <p:nvSpPr>
          <p:cNvPr id="5" name="Nadpis 1">
            <a:extLst>
              <a:ext uri="{FF2B5EF4-FFF2-40B4-BE49-F238E27FC236}">
                <a16:creationId xmlns:a16="http://schemas.microsoft.com/office/drawing/2014/main" id="{FAA99DF7-D395-377E-BF97-FE66187E9627}"/>
              </a:ext>
            </a:extLst>
          </p:cNvPr>
          <p:cNvSpPr txBox="1">
            <a:spLocks/>
          </p:cNvSpPr>
          <p:nvPr/>
        </p:nvSpPr>
        <p:spPr>
          <a:xfrm>
            <a:off x="3972696" y="611659"/>
            <a:ext cx="7799173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800" b="1" cap="all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co je fast tech elektronika?</a:t>
            </a:r>
          </a:p>
        </p:txBody>
      </p:sp>
    </p:spTree>
    <p:extLst>
      <p:ext uri="{BB962C8B-B14F-4D97-AF65-F5344CB8AC3E}">
        <p14:creationId xmlns:p14="http://schemas.microsoft.com/office/powerpoint/2010/main" val="144035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503CE-C120-C1C4-DCCF-7EF94CA2E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B6B6CB15-A7D3-73F0-AFD6-D85C4F2E96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3990" y="1933731"/>
            <a:ext cx="5149913" cy="5053155"/>
          </a:xfrm>
        </p:spPr>
        <p:txBody>
          <a:bodyPr rtlCol="0">
            <a:normAutofit fontScale="92500" lnSpcReduction="10000"/>
          </a:bodyPr>
          <a:lstStyle/>
          <a:p>
            <a:pPr lvl="1"/>
            <a:r>
              <a:rPr lang="cs-CZ" sz="2400" dirty="0"/>
              <a:t>Jednorázové </a:t>
            </a:r>
            <a:r>
              <a:rPr lang="cs-CZ" sz="2400" b="1" dirty="0"/>
              <a:t>e-cigarety</a:t>
            </a:r>
            <a:r>
              <a:rPr lang="cs-CZ" sz="2400" dirty="0"/>
              <a:t> (</a:t>
            </a:r>
            <a:r>
              <a:rPr lang="cs-CZ" sz="2400" dirty="0" err="1"/>
              <a:t>vapy</a:t>
            </a:r>
            <a:r>
              <a:rPr lang="cs-CZ" sz="2400" dirty="0"/>
              <a:t>)</a:t>
            </a:r>
          </a:p>
          <a:p>
            <a:pPr lvl="1"/>
            <a:r>
              <a:rPr lang="cs-CZ" sz="2400" dirty="0"/>
              <a:t>Jednorázové</a:t>
            </a:r>
            <a:r>
              <a:rPr lang="cs-CZ" sz="2400" b="1" dirty="0"/>
              <a:t> fotoaparáty</a:t>
            </a:r>
          </a:p>
          <a:p>
            <a:pPr lvl="1"/>
            <a:r>
              <a:rPr lang="cs-CZ" sz="2400" b="1" dirty="0"/>
              <a:t>Hračky a reklamní předměty </a:t>
            </a:r>
            <a:r>
              <a:rPr lang="cs-CZ" sz="2400" dirty="0"/>
              <a:t>(svítící tyčinky s LED diodami, mluvící přáníčka k narozeninám nebo blikající kelímky na festivalech)</a:t>
            </a:r>
          </a:p>
          <a:p>
            <a:pPr lvl="1"/>
            <a:r>
              <a:rPr lang="cs-CZ" sz="2400" b="1" dirty="0"/>
              <a:t>Powerbanky</a:t>
            </a:r>
            <a:r>
              <a:rPr lang="cs-CZ" sz="2400" dirty="0"/>
              <a:t> na jedno použití</a:t>
            </a:r>
          </a:p>
          <a:p>
            <a:pPr lvl="1"/>
            <a:r>
              <a:rPr lang="cs-CZ" sz="2400" b="1" dirty="0"/>
              <a:t>Digitální</a:t>
            </a:r>
            <a:r>
              <a:rPr lang="cs-CZ" sz="2400" dirty="0"/>
              <a:t> těhotenské a ovulační </a:t>
            </a:r>
            <a:r>
              <a:rPr lang="cs-CZ" sz="2400" b="1" dirty="0"/>
              <a:t>testy</a:t>
            </a:r>
          </a:p>
          <a:p>
            <a:pPr lvl="1"/>
            <a:r>
              <a:rPr lang="cs-CZ" sz="2400" b="1" dirty="0"/>
              <a:t>Chytré náplasti a senzory</a:t>
            </a:r>
            <a:r>
              <a:rPr lang="cs-CZ" sz="2400" dirty="0"/>
              <a:t>, nebo </a:t>
            </a:r>
            <a:r>
              <a:rPr lang="cs-CZ" sz="2400" b="1" dirty="0"/>
              <a:t>chytré pilulky </a:t>
            </a:r>
            <a:r>
              <a:rPr lang="cs-CZ" sz="2400" dirty="0"/>
              <a:t>(endoskopické kapsle)</a:t>
            </a:r>
          </a:p>
          <a:p>
            <a:pPr lvl="1"/>
            <a:r>
              <a:rPr lang="cs-CZ" sz="2400" b="1" dirty="0"/>
              <a:t>RFID a NFC štítky</a:t>
            </a:r>
          </a:p>
          <a:p>
            <a:pPr lvl="1"/>
            <a:r>
              <a:rPr lang="cs-CZ" sz="2400" b="1" dirty="0" err="1"/>
              <a:t>Dataloggery</a:t>
            </a:r>
            <a:r>
              <a:rPr lang="cs-CZ" sz="2400" dirty="0"/>
              <a:t> teploty</a:t>
            </a:r>
          </a:p>
          <a:p>
            <a:pPr lvl="1"/>
            <a:r>
              <a:rPr lang="cs-CZ" sz="2400" dirty="0"/>
              <a:t>Elektronické</a:t>
            </a:r>
            <a:r>
              <a:rPr lang="cs-CZ" sz="2400" b="1" dirty="0"/>
              <a:t> jízdenky a pásky</a:t>
            </a:r>
          </a:p>
        </p:txBody>
      </p:sp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8BEFA2DE-FBB5-FE3E-F198-6276AED717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66039" y="2502142"/>
            <a:ext cx="5805830" cy="3651523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cs-CZ" sz="2400" b="1" dirty="0"/>
              <a:t>Bezdrátová sluchátka </a:t>
            </a:r>
            <a:r>
              <a:rPr lang="cs-CZ" sz="2400" dirty="0"/>
              <a:t>(TWS)</a:t>
            </a:r>
          </a:p>
          <a:p>
            <a:pPr lvl="1"/>
            <a:r>
              <a:rPr lang="cs-CZ" sz="2400" dirty="0"/>
              <a:t>Levné </a:t>
            </a:r>
            <a:r>
              <a:rPr lang="cs-CZ" sz="2400" b="1" dirty="0"/>
              <a:t>fitness náramky </a:t>
            </a:r>
            <a:r>
              <a:rPr lang="cs-CZ" sz="2400" dirty="0"/>
              <a:t>a </a:t>
            </a:r>
            <a:r>
              <a:rPr lang="cs-CZ" sz="2400" b="1" dirty="0"/>
              <a:t>chytré hodinky</a:t>
            </a:r>
          </a:p>
          <a:p>
            <a:pPr lvl="1"/>
            <a:r>
              <a:rPr lang="cs-CZ" sz="2400" b="1" dirty="0"/>
              <a:t>Nabíjecí kabely a adaptéry</a:t>
            </a:r>
          </a:p>
          <a:p>
            <a:pPr lvl="1"/>
            <a:r>
              <a:rPr lang="cs-CZ" sz="2400" b="1" dirty="0"/>
              <a:t>Kryty na mobily </a:t>
            </a:r>
            <a:r>
              <a:rPr lang="cs-CZ" sz="2400" dirty="0"/>
              <a:t>s integrovanými funkcemi</a:t>
            </a:r>
          </a:p>
          <a:p>
            <a:pPr lvl="1"/>
            <a:r>
              <a:rPr lang="cs-CZ" sz="2400" dirty="0"/>
              <a:t>Přenosné </a:t>
            </a:r>
            <a:r>
              <a:rPr lang="cs-CZ" sz="2400" b="1" dirty="0"/>
              <a:t>mini větráčky </a:t>
            </a:r>
            <a:r>
              <a:rPr lang="cs-CZ" sz="2400" dirty="0"/>
              <a:t>a </a:t>
            </a:r>
            <a:r>
              <a:rPr lang="cs-CZ" sz="2400" b="1" dirty="0"/>
              <a:t>zvlhčovače</a:t>
            </a:r>
            <a:r>
              <a:rPr lang="cs-CZ" sz="2400" dirty="0"/>
              <a:t> vzduchu</a:t>
            </a:r>
          </a:p>
          <a:p>
            <a:pPr lvl="1"/>
            <a:r>
              <a:rPr lang="cs-CZ" sz="2400" dirty="0"/>
              <a:t>Digitální </a:t>
            </a:r>
            <a:r>
              <a:rPr lang="cs-CZ" sz="2400" b="1" dirty="0"/>
              <a:t>fotorámečky</a:t>
            </a:r>
            <a:r>
              <a:rPr lang="cs-CZ" sz="2400" dirty="0"/>
              <a:t> a </a:t>
            </a:r>
            <a:r>
              <a:rPr lang="cs-CZ" sz="2400" b="1" dirty="0"/>
              <a:t>budíky</a:t>
            </a:r>
          </a:p>
          <a:p>
            <a:pPr lvl="1"/>
            <a:r>
              <a:rPr lang="cs-CZ" sz="2400" b="1" dirty="0"/>
              <a:t>Dětské</a:t>
            </a:r>
            <a:r>
              <a:rPr lang="cs-CZ" sz="2400" dirty="0"/>
              <a:t> digitální </a:t>
            </a:r>
            <a:r>
              <a:rPr lang="cs-CZ" sz="2400" b="1" dirty="0"/>
              <a:t>fotoaparáty</a:t>
            </a:r>
            <a:r>
              <a:rPr lang="cs-CZ" sz="2400" dirty="0"/>
              <a:t> </a:t>
            </a:r>
            <a:br>
              <a:rPr lang="cs-CZ" sz="2400" dirty="0"/>
            </a:br>
            <a:r>
              <a:rPr lang="cs-CZ" sz="2400" dirty="0"/>
              <a:t>a </a:t>
            </a:r>
            <a:r>
              <a:rPr lang="cs-CZ" sz="2400" b="1" dirty="0"/>
              <a:t>retro konzole</a:t>
            </a:r>
          </a:p>
          <a:p>
            <a:pPr lvl="1"/>
            <a:r>
              <a:rPr lang="cs-CZ" sz="2400" b="1" dirty="0"/>
              <a:t>Mini</a:t>
            </a:r>
            <a:r>
              <a:rPr lang="cs-CZ" sz="2400" dirty="0"/>
              <a:t> Bluetooth </a:t>
            </a:r>
            <a:r>
              <a:rPr lang="cs-CZ" sz="2400" b="1" dirty="0"/>
              <a:t>reproduktory</a:t>
            </a:r>
          </a:p>
          <a:p>
            <a:pPr lvl="1"/>
            <a:r>
              <a:rPr lang="cs-CZ" sz="2400" dirty="0"/>
              <a:t>Jednorázové </a:t>
            </a:r>
            <a:r>
              <a:rPr lang="cs-CZ" sz="2400" b="1" dirty="0"/>
              <a:t>psí obojky </a:t>
            </a:r>
            <a:r>
              <a:rPr lang="cs-CZ" sz="2400" dirty="0"/>
              <a:t>s LED diodami</a:t>
            </a:r>
          </a:p>
        </p:txBody>
      </p:sp>
      <p:pic>
        <p:nvPicPr>
          <p:cNvPr id="7" name="Obrázek 6" descr="Obsah obrázku Písmo, text, Grafika, grafický design&#10;&#10;Obsah generovaný pomocí AI může být nesprávný.">
            <a:extLst>
              <a:ext uri="{FF2B5EF4-FFF2-40B4-BE49-F238E27FC236}">
                <a16:creationId xmlns:a16="http://schemas.microsoft.com/office/drawing/2014/main" id="{4552AEFE-5D41-6A57-7A8F-F2F13A9280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3" t="23385" r="6469" b="23358"/>
          <a:stretch>
            <a:fillRect/>
          </a:stretch>
        </p:blipFill>
        <p:spPr>
          <a:xfrm>
            <a:off x="0" y="461928"/>
            <a:ext cx="3164394" cy="808981"/>
          </a:xfrm>
          <a:prstGeom prst="rect">
            <a:avLst/>
          </a:prstGeom>
        </p:spPr>
      </p:pic>
      <p:sp>
        <p:nvSpPr>
          <p:cNvPr id="9" name="Nadpis 1">
            <a:extLst>
              <a:ext uri="{FF2B5EF4-FFF2-40B4-BE49-F238E27FC236}">
                <a16:creationId xmlns:a16="http://schemas.microsoft.com/office/drawing/2014/main" id="{97417870-8253-9F53-3DB5-F934185EC702}"/>
              </a:ext>
            </a:extLst>
          </p:cNvPr>
          <p:cNvSpPr txBox="1">
            <a:spLocks/>
          </p:cNvSpPr>
          <p:nvPr/>
        </p:nvSpPr>
        <p:spPr>
          <a:xfrm>
            <a:off x="3972696" y="611659"/>
            <a:ext cx="7799173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800" b="1" cap="all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co je fast tech elektronika?</a:t>
            </a:r>
          </a:p>
        </p:txBody>
      </p:sp>
    </p:spTree>
    <p:extLst>
      <p:ext uri="{BB962C8B-B14F-4D97-AF65-F5344CB8AC3E}">
        <p14:creationId xmlns:p14="http://schemas.microsoft.com/office/powerpoint/2010/main" val="189570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A138A69-90C6-6BE9-CE31-09623B867A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8640" y="2678246"/>
            <a:ext cx="8614719" cy="309854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  <a:spcBef>
                <a:spcPts val="2400"/>
              </a:spcBef>
            </a:pPr>
            <a:r>
              <a:rPr lang="cs-CZ" sz="2800" dirty="0"/>
              <a:t>Je označen za jeden z </a:t>
            </a:r>
            <a:r>
              <a:rPr lang="cs-CZ" sz="2800" b="1" dirty="0"/>
              <a:t>nejrychleji rostoucích toků odpadu</a:t>
            </a:r>
            <a:r>
              <a:rPr lang="cs-CZ" sz="2800" dirty="0"/>
              <a:t>. </a:t>
            </a:r>
          </a:p>
          <a:p>
            <a:pPr>
              <a:lnSpc>
                <a:spcPct val="110000"/>
              </a:lnSpc>
              <a:spcBef>
                <a:spcPts val="2400"/>
              </a:spcBef>
            </a:pPr>
            <a:r>
              <a:rPr lang="cs-CZ" sz="2800" dirty="0"/>
              <a:t>Podle studie </a:t>
            </a:r>
            <a:r>
              <a:rPr lang="cs-CZ" sz="2800" dirty="0" err="1"/>
              <a:t>Material</a:t>
            </a:r>
            <a:r>
              <a:rPr lang="cs-CZ" sz="2800" dirty="0"/>
              <a:t> Focus se jen ve Spojeném království </a:t>
            </a:r>
            <a:br>
              <a:rPr lang="cs-CZ" sz="2800" dirty="0"/>
            </a:br>
            <a:r>
              <a:rPr lang="cs-CZ" sz="2800" b="1" dirty="0"/>
              <a:t>celkové výdaje na fast </a:t>
            </a:r>
            <a:r>
              <a:rPr lang="cs-CZ" b="1" dirty="0"/>
              <a:t>t</a:t>
            </a:r>
            <a:r>
              <a:rPr lang="cs-CZ" sz="2800" b="1" dirty="0"/>
              <a:t>ech téměř čtyřnásobně zvýšily </a:t>
            </a:r>
            <a:br>
              <a:rPr lang="cs-CZ" sz="2800" b="1" dirty="0"/>
            </a:br>
            <a:r>
              <a:rPr lang="cs-CZ" sz="2800" dirty="0"/>
              <a:t>z 2,8 miliardy liber v roce 2023 na 11,6 miliardy liber v roce 2025.</a:t>
            </a:r>
          </a:p>
          <a:p>
            <a:pPr>
              <a:lnSpc>
                <a:spcPct val="110000"/>
              </a:lnSpc>
              <a:spcBef>
                <a:spcPts val="2400"/>
              </a:spcBef>
            </a:pPr>
            <a:r>
              <a:rPr lang="cs-CZ" sz="2800" dirty="0"/>
              <a:t>V zemi se již vyhodila </a:t>
            </a:r>
            <a:r>
              <a:rPr lang="cs-CZ" sz="2800" b="1" dirty="0"/>
              <a:t>do popelnic více než polovina fast </a:t>
            </a:r>
            <a:r>
              <a:rPr lang="cs-CZ" b="1" dirty="0"/>
              <a:t>t</a:t>
            </a:r>
            <a:r>
              <a:rPr lang="cs-CZ" sz="2800" b="1" dirty="0"/>
              <a:t>ech</a:t>
            </a:r>
            <a:r>
              <a:rPr lang="cs-CZ" sz="2800" dirty="0"/>
              <a:t>: </a:t>
            </a:r>
            <a:br>
              <a:rPr lang="cs-CZ" sz="2800" dirty="0"/>
            </a:br>
            <a:r>
              <a:rPr lang="cs-CZ" sz="2800" b="1" dirty="0"/>
              <a:t>589 milionu kusů ročně</a:t>
            </a:r>
            <a:r>
              <a:rPr lang="cs-CZ" sz="2800" dirty="0"/>
              <a:t> bylo nesprávně zlikvidováno. To znamená </a:t>
            </a:r>
            <a:br>
              <a:rPr lang="cs-CZ" sz="2800" dirty="0"/>
            </a:br>
            <a:r>
              <a:rPr lang="cs-CZ" sz="2800" b="1" dirty="0"/>
              <a:t>11,3 milionu kusů každý týden</a:t>
            </a:r>
            <a:r>
              <a:rPr lang="cs-CZ" sz="2800" dirty="0"/>
              <a:t>, neboli </a:t>
            </a:r>
            <a:r>
              <a:rPr lang="cs-CZ" sz="2800" b="1" dirty="0"/>
              <a:t>19 kusů za sekundu!</a:t>
            </a:r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22156958-3BD2-CFCF-F545-BBB2220F8283}"/>
              </a:ext>
            </a:extLst>
          </p:cNvPr>
          <p:cNvSpPr txBox="1">
            <a:spLocks/>
          </p:cNvSpPr>
          <p:nvPr/>
        </p:nvSpPr>
        <p:spPr>
          <a:xfrm>
            <a:off x="3972696" y="611659"/>
            <a:ext cx="7799173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800" b="1" cap="all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proč je fast tech problém?</a:t>
            </a:r>
          </a:p>
        </p:txBody>
      </p:sp>
      <p:pic>
        <p:nvPicPr>
          <p:cNvPr id="9" name="Obrázek 8" descr="Obsah obrázku Písmo, text, Grafika, grafický design&#10;&#10;Obsah generovaný pomocí AI může být nesprávný.">
            <a:extLst>
              <a:ext uri="{FF2B5EF4-FFF2-40B4-BE49-F238E27FC236}">
                <a16:creationId xmlns:a16="http://schemas.microsoft.com/office/drawing/2014/main" id="{C91BF119-08D2-B44C-87A0-482944048F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3" t="23385" r="6469" b="23358"/>
          <a:stretch>
            <a:fillRect/>
          </a:stretch>
        </p:blipFill>
        <p:spPr>
          <a:xfrm>
            <a:off x="0" y="461928"/>
            <a:ext cx="3164394" cy="80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81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>
            <a:extLst>
              <a:ext uri="{FF2B5EF4-FFF2-40B4-BE49-F238E27FC236}">
                <a16:creationId xmlns:a16="http://schemas.microsoft.com/office/drawing/2014/main" id="{0370AAB1-D634-BA21-0D1D-3266AAEB4EF7}"/>
              </a:ext>
            </a:extLst>
          </p:cNvPr>
          <p:cNvSpPr txBox="1">
            <a:spLocks/>
          </p:cNvSpPr>
          <p:nvPr/>
        </p:nvSpPr>
        <p:spPr>
          <a:xfrm>
            <a:off x="3972696" y="611659"/>
            <a:ext cx="7799173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800" b="1" cap="all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vlastnictví fast tech je běžnou součástí života</a:t>
            </a:r>
          </a:p>
        </p:txBody>
      </p:sp>
      <p:pic>
        <p:nvPicPr>
          <p:cNvPr id="8" name="Obrázek 7" descr="Obsah obrázku Písmo, text, Grafika, grafický design&#10;&#10;Obsah generovaný pomocí AI může být nesprávný.">
            <a:extLst>
              <a:ext uri="{FF2B5EF4-FFF2-40B4-BE49-F238E27FC236}">
                <a16:creationId xmlns:a16="http://schemas.microsoft.com/office/drawing/2014/main" id="{0BB2DA51-C566-16D3-FF02-95A6B5A37A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3" t="23385" r="6469" b="23358"/>
          <a:stretch>
            <a:fillRect/>
          </a:stretch>
        </p:blipFill>
        <p:spPr>
          <a:xfrm>
            <a:off x="0" y="461928"/>
            <a:ext cx="3164394" cy="808981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4D9730A6-3A5C-3E00-0405-00FEBCBA50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157" y="2576162"/>
            <a:ext cx="11073712" cy="342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916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2F8EE-3901-191F-E926-104E6D751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7BDBD44-66EA-1179-3124-BC64E4A2C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632" y="2033795"/>
            <a:ext cx="5233091" cy="4416432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cs-CZ" sz="1600" b="1" i="1" dirty="0"/>
              <a:t>Když se zamyslíte nad všemi zařízeními, která jste </a:t>
            </a:r>
            <a:br>
              <a:rPr lang="en-US" sz="1600" b="1" i="1" dirty="0"/>
            </a:br>
            <a:r>
              <a:rPr lang="cs-CZ" sz="1600" b="1" i="1" dirty="0"/>
              <a:t>přestali používat, co jste s nimi udělali?</a:t>
            </a:r>
          </a:p>
          <a:p>
            <a:pPr>
              <a:lnSpc>
                <a:spcPct val="120000"/>
              </a:lnSpc>
            </a:pPr>
            <a:r>
              <a:rPr lang="cs-CZ" sz="1600" dirty="0"/>
              <a:t>Stejně jako u běžných elektronických zařízení je nejčastějším hlášeným chováním ponechávání nepoužívaných věcí doma (29,3 % kupujících). </a:t>
            </a:r>
            <a:br>
              <a:rPr lang="en-US" sz="1600" dirty="0"/>
            </a:br>
            <a:r>
              <a:rPr lang="cs-CZ" sz="1600" b="1" dirty="0"/>
              <a:t>27,4 % uvádí, že zařízení odnesou do recyklačního </a:t>
            </a:r>
            <a:br>
              <a:rPr lang="en-US" sz="1600" b="1" dirty="0"/>
            </a:br>
            <a:r>
              <a:rPr lang="cs-CZ" sz="1600" b="1" dirty="0"/>
              <a:t>centra nebo do zařízení pro sběr komunálního odpadu</a:t>
            </a:r>
            <a:r>
              <a:rPr lang="cs-CZ" sz="1600" dirty="0"/>
              <a:t>, </a:t>
            </a:r>
            <a:br>
              <a:rPr lang="en-US" sz="1600" dirty="0"/>
            </a:br>
            <a:r>
              <a:rPr lang="cs-CZ" sz="1600" dirty="0"/>
              <a:t>a 18,9 % uvádí, že využijí sběrné místo v obchodě. Možnosti opětovného použití byly vybrány méně často: 11,2 % zařízení darovalo nebo rozdalo a 3,4 % je prodalo.</a:t>
            </a:r>
          </a:p>
          <a:p>
            <a:pPr>
              <a:lnSpc>
                <a:spcPct val="120000"/>
              </a:lnSpc>
            </a:pPr>
            <a:r>
              <a:rPr lang="cs-CZ" sz="1600" dirty="0"/>
              <a:t>Nevhodná likvidace se zdá být i nadále častá: </a:t>
            </a:r>
            <a:r>
              <a:rPr lang="cs-CZ" sz="1600" b="1" dirty="0"/>
              <a:t>22,5 % uvedlo, že vyhodilo předmět do běžného domovního odpadu</a:t>
            </a:r>
            <a:r>
              <a:rPr lang="cs-CZ" sz="1600" dirty="0"/>
              <a:t> , 20,8 % do koše na plastový odpad a 6,5 ​​% </a:t>
            </a:r>
            <a:br>
              <a:rPr lang="en-US" sz="1600" dirty="0"/>
            </a:br>
            <a:r>
              <a:rPr lang="cs-CZ" sz="1600" dirty="0"/>
              <a:t>do pouličního kontejneru.</a:t>
            </a:r>
          </a:p>
        </p:txBody>
      </p:sp>
      <p:sp>
        <p:nvSpPr>
          <p:cNvPr id="8" name="Nadpis 1">
            <a:extLst>
              <a:ext uri="{FF2B5EF4-FFF2-40B4-BE49-F238E27FC236}">
                <a16:creationId xmlns:a16="http://schemas.microsoft.com/office/drawing/2014/main" id="{98C661BC-02B9-6B75-0683-8C6297E10F21}"/>
              </a:ext>
            </a:extLst>
          </p:cNvPr>
          <p:cNvSpPr txBox="1">
            <a:spLocks/>
          </p:cNvSpPr>
          <p:nvPr/>
        </p:nvSpPr>
        <p:spPr>
          <a:xfrm>
            <a:off x="3972696" y="611659"/>
            <a:ext cx="7799173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800" b="1" cap="all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co s nimi po ukončení životnosti</a:t>
            </a:r>
          </a:p>
        </p:txBody>
      </p:sp>
      <p:pic>
        <p:nvPicPr>
          <p:cNvPr id="10" name="Obrázek 9" descr="Obsah obrázku Písmo, text, Grafika, grafický design&#10;&#10;Obsah generovaný pomocí AI může být nesprávný.">
            <a:extLst>
              <a:ext uri="{FF2B5EF4-FFF2-40B4-BE49-F238E27FC236}">
                <a16:creationId xmlns:a16="http://schemas.microsoft.com/office/drawing/2014/main" id="{4D86BF88-04F2-BA21-618A-007CFB50A6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3" t="23385" r="6469" b="23358"/>
          <a:stretch>
            <a:fillRect/>
          </a:stretch>
        </p:blipFill>
        <p:spPr>
          <a:xfrm>
            <a:off x="0" y="461928"/>
            <a:ext cx="3164394" cy="808981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2532372A-7EF8-6B31-9CCB-327E4F4905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9602" y="2967871"/>
            <a:ext cx="5914766" cy="327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56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Zástupný symbol pro obsah 2" descr="Lichoběžníkový seznam zobrazující 4 skupiny seřazené zleva doprava s popisem úkolu pod každou skupino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2747136"/>
              </p:ext>
            </p:extLst>
          </p:nvPr>
        </p:nvGraphicFramePr>
        <p:xfrm>
          <a:off x="1217140" y="2485860"/>
          <a:ext cx="10057387" cy="3956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Nadpis 1">
            <a:extLst>
              <a:ext uri="{FF2B5EF4-FFF2-40B4-BE49-F238E27FC236}">
                <a16:creationId xmlns:a16="http://schemas.microsoft.com/office/drawing/2014/main" id="{F2AD8E61-99BD-A379-C74E-98235747B4D3}"/>
              </a:ext>
            </a:extLst>
          </p:cNvPr>
          <p:cNvSpPr txBox="1">
            <a:spLocks/>
          </p:cNvSpPr>
          <p:nvPr/>
        </p:nvSpPr>
        <p:spPr>
          <a:xfrm>
            <a:off x="3345678" y="552821"/>
            <a:ext cx="7799173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800" b="1" cap="all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jak</a:t>
            </a:r>
            <a:r>
              <a:rPr lang="cs-CZ" sz="4800" b="1" cap="all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ý má fast tech</a:t>
            </a:r>
            <a:br>
              <a:rPr lang="cs-CZ" sz="4800" b="1" cap="all" dirty="0">
                <a:solidFill>
                  <a:schemeClr val="accent6">
                    <a:lumMod val="50000"/>
                  </a:schemeClr>
                </a:solidFill>
                <a:latin typeface="+mn-lt"/>
              </a:rPr>
            </a:br>
            <a:r>
              <a:rPr lang="cs-CZ" sz="4800" b="1" cap="all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ekologický dopad?</a:t>
            </a:r>
          </a:p>
        </p:txBody>
      </p:sp>
      <p:pic>
        <p:nvPicPr>
          <p:cNvPr id="6" name="Obrázek 5" descr="Obsah obrázku Písmo, text, Grafika, grafický design&#10;&#10;Obsah generovaný pomocí AI může být nesprávný.">
            <a:extLst>
              <a:ext uri="{FF2B5EF4-FFF2-40B4-BE49-F238E27FC236}">
                <a16:creationId xmlns:a16="http://schemas.microsoft.com/office/drawing/2014/main" id="{A65375AB-F085-B3F2-CC6B-72BCE84A2B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3" t="23385" r="6469" b="23358"/>
          <a:stretch>
            <a:fillRect/>
          </a:stretch>
        </p:blipFill>
        <p:spPr>
          <a:xfrm>
            <a:off x="0" y="461928"/>
            <a:ext cx="3164394" cy="80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69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232D3B9-2CD0-6184-01A6-0F8B8997A9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5805" y="2409859"/>
            <a:ext cx="9014254" cy="3986213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cs-CZ" b="1" dirty="0"/>
              <a:t>měď</a:t>
            </a:r>
            <a:r>
              <a:rPr lang="cs-CZ" dirty="0"/>
              <a:t> – kabely, plošné spoje, motory, </a:t>
            </a:r>
          </a:p>
          <a:p>
            <a:pPr lvl="0"/>
            <a:r>
              <a:rPr lang="cs-CZ" b="1" dirty="0"/>
              <a:t>hliník</a:t>
            </a:r>
            <a:r>
              <a:rPr lang="cs-CZ" dirty="0"/>
              <a:t> – konstrukce a kryty, </a:t>
            </a:r>
          </a:p>
          <a:p>
            <a:pPr lvl="0"/>
            <a:r>
              <a:rPr lang="cs-CZ" b="1" dirty="0"/>
              <a:t>palladium</a:t>
            </a:r>
            <a:r>
              <a:rPr lang="cs-CZ" dirty="0"/>
              <a:t> – elektronické obvody, </a:t>
            </a:r>
          </a:p>
          <a:p>
            <a:pPr lvl="0"/>
            <a:r>
              <a:rPr lang="cs-CZ" b="1" dirty="0"/>
              <a:t>neodym a dysprosium</a:t>
            </a:r>
            <a:r>
              <a:rPr lang="cs-CZ" dirty="0"/>
              <a:t> – permanentní magnety, </a:t>
            </a:r>
          </a:p>
          <a:p>
            <a:pPr lvl="0"/>
            <a:r>
              <a:rPr lang="cs-CZ" b="1" dirty="0"/>
              <a:t>galium a germanium</a:t>
            </a:r>
            <a:r>
              <a:rPr lang="cs-CZ" dirty="0"/>
              <a:t> – některé elektronické a polovodičové aplikace, </a:t>
            </a:r>
          </a:p>
          <a:p>
            <a:pPr lvl="0"/>
            <a:r>
              <a:rPr lang="cs-CZ" b="1" dirty="0"/>
              <a:t>tantal</a:t>
            </a:r>
            <a:r>
              <a:rPr lang="cs-CZ" dirty="0"/>
              <a:t> – kondenzátory, </a:t>
            </a:r>
          </a:p>
          <a:p>
            <a:pPr lvl="0"/>
            <a:r>
              <a:rPr lang="cs-CZ" b="1" dirty="0"/>
              <a:t>wolfram</a:t>
            </a:r>
            <a:r>
              <a:rPr lang="cs-CZ" dirty="0"/>
              <a:t> – elektronika a speciální komponenty, </a:t>
            </a:r>
          </a:p>
          <a:p>
            <a:pPr lvl="0"/>
            <a:r>
              <a:rPr lang="cs-CZ" b="1" dirty="0"/>
              <a:t>křemík</a:t>
            </a:r>
            <a:r>
              <a:rPr lang="cs-CZ" dirty="0"/>
              <a:t> – elektronické součástky a fotovoltaika, </a:t>
            </a:r>
          </a:p>
          <a:p>
            <a:pPr lvl="0"/>
            <a:r>
              <a:rPr lang="cs-CZ" dirty="0"/>
              <a:t>a také </a:t>
            </a:r>
            <a:r>
              <a:rPr lang="cs-CZ" b="1" dirty="0"/>
              <a:t>zlato a stříbro</a:t>
            </a:r>
            <a:r>
              <a:rPr lang="cs-CZ" dirty="0"/>
              <a:t>, které sice nejsou všechny klasifikovány jako</a:t>
            </a:r>
            <a:br>
              <a:rPr lang="cs-CZ" dirty="0"/>
            </a:br>
            <a:r>
              <a:rPr lang="cs-CZ" dirty="0"/>
              <a:t>kritické suroviny, ale mají vysokou materiálovou hodnotu.</a:t>
            </a:r>
          </a:p>
          <a:p>
            <a:endParaRPr lang="cs-CZ" dirty="0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4422F3AA-6012-030E-54A6-121600532BBC}"/>
              </a:ext>
            </a:extLst>
          </p:cNvPr>
          <p:cNvSpPr txBox="1">
            <a:spLocks/>
          </p:cNvSpPr>
          <p:nvPr/>
        </p:nvSpPr>
        <p:spPr>
          <a:xfrm>
            <a:off x="3972696" y="611659"/>
            <a:ext cx="7799173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800" b="1" cap="all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jaké kritické suroviny</a:t>
            </a:r>
          </a:p>
          <a:p>
            <a:pPr algn="r"/>
            <a:r>
              <a:rPr lang="cs-CZ" sz="4800" b="1" cap="all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ztrácíme?</a:t>
            </a:r>
          </a:p>
        </p:txBody>
      </p:sp>
      <p:pic>
        <p:nvPicPr>
          <p:cNvPr id="7" name="Obrázek 6" descr="Obsah obrázku Písmo, text, Grafika, grafický design&#10;&#10;Obsah generovaný pomocí AI může být nesprávný.">
            <a:extLst>
              <a:ext uri="{FF2B5EF4-FFF2-40B4-BE49-F238E27FC236}">
                <a16:creationId xmlns:a16="http://schemas.microsoft.com/office/drawing/2014/main" id="{9F2A0A5D-50C2-E9F3-C5B9-AC131273F1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3" t="23385" r="6469" b="23358"/>
          <a:stretch>
            <a:fillRect/>
          </a:stretch>
        </p:blipFill>
        <p:spPr>
          <a:xfrm>
            <a:off x="0" y="461928"/>
            <a:ext cx="3164394" cy="80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60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4F84C-626E-6A3D-F3E5-D2BB6DE1B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3BF96A7-4724-7058-F36E-214F6DA63D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679" y="2558323"/>
            <a:ext cx="6725729" cy="3069084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cs-CZ" sz="2400" dirty="0"/>
              <a:t>9.–10. října 2026, spolupráce </a:t>
            </a:r>
            <a:r>
              <a:rPr lang="cs-CZ" sz="2400" dirty="0" err="1"/>
              <a:t>Elektrowinu</a:t>
            </a:r>
            <a:r>
              <a:rPr lang="cs-CZ" sz="2400" dirty="0"/>
              <a:t> a Národního technického muzea</a:t>
            </a:r>
          </a:p>
          <a:p>
            <a:pPr lvl="0"/>
            <a:r>
              <a:rPr lang="cs-CZ" sz="2400" dirty="0"/>
              <a:t>Propojení recyklace s osvětou a připomenutím historické hodnoty starých elektrozařízení</a:t>
            </a:r>
          </a:p>
          <a:p>
            <a:pPr lvl="0"/>
            <a:r>
              <a:rPr lang="cs-CZ" sz="2400" dirty="0"/>
              <a:t>Odborné posouzení elektrospotřebičů z hlediska jejich historické hodnoty a možnosti zařazení do muzejních sbírek</a:t>
            </a:r>
          </a:p>
          <a:p>
            <a:pPr lvl="0"/>
            <a:r>
              <a:rPr lang="cs-CZ" sz="2400" dirty="0"/>
              <a:t>Mezi vybranými předměty byly porcelánové elektrické topidlo </a:t>
            </a:r>
            <a:r>
              <a:rPr lang="cs-CZ" sz="2400" dirty="0" err="1"/>
              <a:t>Epiag</a:t>
            </a:r>
            <a:r>
              <a:rPr lang="cs-CZ" sz="2400" dirty="0"/>
              <a:t> z konce 30. let, vysavač </a:t>
            </a:r>
            <a:r>
              <a:rPr lang="cs-CZ" sz="2400" dirty="0" err="1"/>
              <a:t>Efa</a:t>
            </a:r>
            <a:r>
              <a:rPr lang="cs-CZ" sz="2400" dirty="0"/>
              <a:t> s kompletním příslušenstvím z téhož období a Remoska z roku 1963</a:t>
            </a:r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9B4F4911-01F5-F913-BC20-3F006A6A7513}"/>
              </a:ext>
            </a:extLst>
          </p:cNvPr>
          <p:cNvSpPr txBox="1">
            <a:spLocks/>
          </p:cNvSpPr>
          <p:nvPr/>
        </p:nvSpPr>
        <p:spPr>
          <a:xfrm>
            <a:off x="3972696" y="608127"/>
            <a:ext cx="7799173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800" b="1" cap="all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recyklační víkend 2026</a:t>
            </a:r>
          </a:p>
        </p:txBody>
      </p:sp>
      <p:pic>
        <p:nvPicPr>
          <p:cNvPr id="7" name="Obrázek 6" descr="Obsah obrázku Písmo, text, Grafika, grafický design&#10;&#10;Obsah generovaný pomocí AI může být nesprávný.">
            <a:extLst>
              <a:ext uri="{FF2B5EF4-FFF2-40B4-BE49-F238E27FC236}">
                <a16:creationId xmlns:a16="http://schemas.microsoft.com/office/drawing/2014/main" id="{8FB45E8F-DFD7-E7CB-4E28-CB77A3EF52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3" t="23385" r="6469" b="23358"/>
          <a:stretch>
            <a:fillRect/>
          </a:stretch>
        </p:blipFill>
        <p:spPr>
          <a:xfrm>
            <a:off x="0" y="461928"/>
            <a:ext cx="3164394" cy="808981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ED7374A2-A9D0-E0C1-E9CC-F8CB6EF928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8242" y="2380893"/>
            <a:ext cx="4603627" cy="3069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93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zaver_prodejci">
            <a:hlinkClick r:id="" action="ppaction://media"/>
            <a:extLst>
              <a:ext uri="{FF2B5EF4-FFF2-40B4-BE49-F238E27FC236}">
                <a16:creationId xmlns:a16="http://schemas.microsoft.com/office/drawing/2014/main" id="{C925FFA1-6290-EB4C-1EB6-100C5B03C02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2B2DF33E-82BA-4996-94DC-0F30C397BD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9616" y="5517232"/>
            <a:ext cx="9305075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cs-CZ" sz="2800" b="1" dirty="0">
                <a:solidFill>
                  <a:srgbClr val="FFFFFF"/>
                </a:solidFill>
              </a:rPr>
              <a:t>ELEKTROWIN a.s.</a:t>
            </a:r>
            <a:r>
              <a:rPr lang="cs-CZ" altLang="cs-CZ" sz="2800" b="1" dirty="0">
                <a:solidFill>
                  <a:srgbClr val="FFFFFF"/>
                </a:solidFill>
              </a:rPr>
              <a:t> </a:t>
            </a:r>
            <a:r>
              <a:rPr lang="cs-CZ" altLang="cs-CZ" sz="2800" b="1" dirty="0">
                <a:solidFill>
                  <a:srgbClr val="FFC000"/>
                </a:solidFill>
              </a:rPr>
              <a:t>•</a:t>
            </a:r>
            <a:r>
              <a:rPr lang="cs-CZ" altLang="cs-CZ" sz="2800" b="1" dirty="0">
                <a:solidFill>
                  <a:srgbClr val="FFFFFF"/>
                </a:solidFill>
              </a:rPr>
              <a:t> </a:t>
            </a:r>
            <a:r>
              <a:rPr lang="de-DE" altLang="cs-CZ" sz="2800" b="1" dirty="0">
                <a:solidFill>
                  <a:srgbClr val="FFFFFF"/>
                </a:solidFill>
              </a:rPr>
              <a:t>Michelská 300/60</a:t>
            </a:r>
            <a:r>
              <a:rPr lang="cs-CZ" altLang="cs-CZ" sz="2800" b="1" dirty="0">
                <a:solidFill>
                  <a:srgbClr val="FFFFFF"/>
                </a:solidFill>
              </a:rPr>
              <a:t>, </a:t>
            </a:r>
            <a:r>
              <a:rPr lang="de-DE" altLang="cs-CZ" sz="2800" b="1" dirty="0">
                <a:solidFill>
                  <a:srgbClr val="FFFFFF"/>
                </a:solidFill>
              </a:rPr>
              <a:t>140 00 Praha 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200" b="1" dirty="0">
                <a:solidFill>
                  <a:srgbClr val="FFFFFF"/>
                </a:solidFill>
              </a:rPr>
              <a:t>T: </a:t>
            </a:r>
            <a:r>
              <a:rPr lang="de-DE" altLang="cs-CZ" sz="2200" dirty="0">
                <a:solidFill>
                  <a:srgbClr val="FFFFFF"/>
                </a:solidFill>
              </a:rPr>
              <a:t>+420 241 091 835</a:t>
            </a:r>
            <a:r>
              <a:rPr lang="cs-CZ" altLang="cs-CZ" sz="2200" b="1" dirty="0">
                <a:solidFill>
                  <a:srgbClr val="FFC000"/>
                </a:solidFill>
              </a:rPr>
              <a:t> • </a:t>
            </a:r>
            <a:r>
              <a:rPr lang="cs-CZ" altLang="cs-CZ" sz="2200" b="1" dirty="0">
                <a:solidFill>
                  <a:srgbClr val="FFFFFF"/>
                </a:solidFill>
              </a:rPr>
              <a:t>E: </a:t>
            </a:r>
            <a:r>
              <a:rPr lang="cs-CZ" altLang="cs-CZ" sz="2200" dirty="0">
                <a:solidFill>
                  <a:srgbClr val="FFFFFF"/>
                </a:solidFill>
              </a:rPr>
              <a:t>i</a:t>
            </a:r>
            <a:r>
              <a:rPr lang="de-DE" altLang="cs-CZ" sz="2200" dirty="0" err="1">
                <a:solidFill>
                  <a:srgbClr val="FFFFFF"/>
                </a:solidFill>
              </a:rPr>
              <a:t>nfo@elektrowin.cz</a:t>
            </a:r>
            <a:r>
              <a:rPr lang="cs-CZ" altLang="cs-CZ" sz="2200" b="1" dirty="0">
                <a:solidFill>
                  <a:srgbClr val="FFC000"/>
                </a:solidFill>
              </a:rPr>
              <a:t> • </a:t>
            </a:r>
            <a:r>
              <a:rPr lang="de-DE" altLang="cs-CZ" sz="2200" b="1" dirty="0">
                <a:solidFill>
                  <a:srgbClr val="FFFFFF"/>
                </a:solidFill>
              </a:rPr>
              <a:t>www.elektrowin.cz</a:t>
            </a:r>
            <a:endParaRPr lang="cs-CZ" altLang="cs-CZ" sz="2200" b="1" dirty="0">
              <a:solidFill>
                <a:srgbClr val="FFFFFF"/>
              </a:solidFill>
            </a:endParaRP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0719778-8448-4F82-AB94-3F1F6DFD9F1A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3050129" y="1945285"/>
            <a:ext cx="6818141" cy="765200"/>
          </a:xfrm>
        </p:spPr>
        <p:txBody>
          <a:bodyPr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cs-CZ" sz="7000" b="1" dirty="0">
                <a:solidFill>
                  <a:srgbClr val="FFC000"/>
                </a:solidFill>
                <a:latin typeface="Archivo" pitchFamily="2" charset="-18"/>
                <a:cs typeface="Archivo" pitchFamily="2" charset="-18"/>
              </a:rPr>
              <a:t>Děkuji za pozornost.</a:t>
            </a:r>
          </a:p>
        </p:txBody>
      </p:sp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B326B397-D7F6-4937-9782-960D3D684F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54708" y="5523486"/>
            <a:ext cx="852860" cy="932196"/>
          </a:xfrm>
          <a:prstGeom prst="rect">
            <a:avLst/>
          </a:prstGeom>
        </p:spPr>
      </p:pic>
      <p:sp>
        <p:nvSpPr>
          <p:cNvPr id="6" name="Zástupný text 2">
            <a:extLst>
              <a:ext uri="{FF2B5EF4-FFF2-40B4-BE49-F238E27FC236}">
                <a16:creationId xmlns:a16="http://schemas.microsoft.com/office/drawing/2014/main" id="{744434DF-460A-27D3-CF7F-B22034606BEA}"/>
              </a:ext>
            </a:extLst>
          </p:cNvPr>
          <p:cNvSpPr txBox="1">
            <a:spLocks/>
          </p:cNvSpPr>
          <p:nvPr/>
        </p:nvSpPr>
        <p:spPr bwMode="auto">
          <a:xfrm>
            <a:off x="-24680" y="4224996"/>
            <a:ext cx="12288490" cy="932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300"/>
              </a:lnSpc>
              <a:buFont typeface="Arial" panose="020B0604020202020204" pitchFamily="34" charset="0"/>
              <a:buNone/>
            </a:pPr>
            <a:r>
              <a:rPr lang="cs-CZ" sz="2400" b="1" dirty="0">
                <a:solidFill>
                  <a:schemeClr val="bg1"/>
                </a:solidFill>
                <a:cs typeface="Calibri" panose="020F0502020204030204" pitchFamily="34" charset="0"/>
              </a:rPr>
              <a:t>Roman Tvrzník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1E5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2259DBD5BFD70458D4F32D577691991" ma:contentTypeVersion="18" ma:contentTypeDescription="Vytvoří nový dokument" ma:contentTypeScope="" ma:versionID="eb0bbdbf1764cf92b52a8d61cd0db461">
  <xsd:schema xmlns:xsd="http://www.w3.org/2001/XMLSchema" xmlns:xs="http://www.w3.org/2001/XMLSchema" xmlns:p="http://schemas.microsoft.com/office/2006/metadata/properties" xmlns:ns2="676dfd10-9eb5-4249-938c-87f97f8f4618" xmlns:ns3="6f6b2ab8-9abd-4745-83ea-f28354fb4a84" targetNamespace="http://schemas.microsoft.com/office/2006/metadata/properties" ma:root="true" ma:fieldsID="868c4333de97135c7b7f582304aea044" ns2:_="" ns3:_="">
    <xsd:import namespace="676dfd10-9eb5-4249-938c-87f97f8f4618"/>
    <xsd:import namespace="6f6b2ab8-9abd-4745-83ea-f28354fb4a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6dfd10-9eb5-4249-938c-87f97f8f46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6" nillable="true" ma:taxonomy="true" ma:internalName="lcf76f155ced4ddcb4097134ff3c332f" ma:taxonomyFieldName="MediaServiceImageTags" ma:displayName="Značky obrázků" ma:readOnly="false" ma:fieldId="{5cf76f15-5ced-4ddc-b409-7134ff3c332f}" ma:taxonomyMulti="true" ma:sspId="9edf76fd-2037-4af9-a6b2-347afe04b2f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6b2ab8-9abd-4745-83ea-f28354fb4a84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ad3e503f-19c9-4647-9814-ee093940f8ae}" ma:internalName="TaxCatchAll" ma:showField="CatchAllData" ma:web="6f6b2ab8-9abd-4745-83ea-f28354fb4a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76dfd10-9eb5-4249-938c-87f97f8f4618">
      <Terms xmlns="http://schemas.microsoft.com/office/infopath/2007/PartnerControls"/>
    </lcf76f155ced4ddcb4097134ff3c332f>
    <TaxCatchAll xmlns="6f6b2ab8-9abd-4745-83ea-f28354fb4a84" xsi:nil="true"/>
  </documentManagement>
</p:properties>
</file>

<file path=customXml/itemProps1.xml><?xml version="1.0" encoding="utf-8"?>
<ds:datastoreItem xmlns:ds="http://schemas.openxmlformats.org/officeDocument/2006/customXml" ds:itemID="{98225CE3-336B-4DFE-9066-028BDCAE0593}"/>
</file>

<file path=customXml/itemProps2.xml><?xml version="1.0" encoding="utf-8"?>
<ds:datastoreItem xmlns:ds="http://schemas.openxmlformats.org/officeDocument/2006/customXml" ds:itemID="{D71E1151-71E6-446B-B9BC-C188801C555F}"/>
</file>

<file path=customXml/itemProps3.xml><?xml version="1.0" encoding="utf-8"?>
<ds:datastoreItem xmlns:ds="http://schemas.openxmlformats.org/officeDocument/2006/customXml" ds:itemID="{7365E3B4-7CA0-4171-B67F-25904F674C77}"/>
</file>

<file path=docProps/app.xml><?xml version="1.0" encoding="utf-8"?>
<Properties xmlns="http://schemas.openxmlformats.org/officeDocument/2006/extended-properties" xmlns:vt="http://schemas.openxmlformats.org/officeDocument/2006/docPropsVTypes">
  <TotalTime>1448</TotalTime>
  <Words>1945</Words>
  <Application>Microsoft Office PowerPoint</Application>
  <PresentationFormat>Širokoúhlá obrazovka</PresentationFormat>
  <Paragraphs>294</Paragraphs>
  <Slides>27</Slides>
  <Notes>9</Notes>
  <HiddenSlides>0</HiddenSlides>
  <MMClips>1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27</vt:i4>
      </vt:variant>
    </vt:vector>
  </HeadingPairs>
  <TitlesOfParts>
    <vt:vector size="37" baseType="lpstr">
      <vt:lpstr>Adagio_Sans Bold</vt:lpstr>
      <vt:lpstr>Aptos</vt:lpstr>
      <vt:lpstr>Archivo</vt:lpstr>
      <vt:lpstr>Arial</vt:lpstr>
      <vt:lpstr>Calibri</vt:lpstr>
      <vt:lpstr>Calibri Light</vt:lpstr>
      <vt:lpstr>Courier New</vt:lpstr>
      <vt:lpstr>Times New Roman</vt:lpstr>
      <vt:lpstr>Motiv Office</vt:lpstr>
      <vt:lpstr>Office Theme</vt:lpstr>
      <vt:lpstr>Prezentace aplikace PowerPoint</vt:lpstr>
      <vt:lpstr>Prezentace aplikace PowerPoint</vt:lpstr>
      <vt:lpstr>Výsledky zpětného Odběru v ČR v roce 2024 (t)</vt:lpstr>
      <vt:lpstr>Prezentace aplikace PowerPoint</vt:lpstr>
      <vt:lpstr>Prezentace aplikace PowerPoint</vt:lpstr>
      <vt:lpstr>Financování  zpětného odběru elektrozařízení</vt:lpstr>
      <vt:lpstr>Míra využití prvků  z elektroodpadu</vt:lpstr>
      <vt:lpstr>Přehled strategických surovin Materiály, které chce EU upřednostnit</vt:lpstr>
      <vt:lpstr>EU je z více než 80 % závislá  na třetích zemích u 19 ze 34  kritických surovin</vt:lpstr>
      <vt:lpstr>Čína je momentálně největší globální  dodavatel kritických surovin</vt:lpstr>
      <vt:lpstr>Evropa je leadErem ve sběru elektroodpadu, ale je i kontinentem s jeho největší produkcí na obyvatele (16,2 kg)</vt:lpstr>
      <vt:lpstr>Množství elektroodpadu roste  ročně o téměř 2 miliony tun</vt:lpstr>
      <vt:lpstr>Environmentální a sociální benefity zvýšení míry sběru elektroodpadu</vt:lpstr>
      <vt:lpstr>Prezentace aplikace PowerPoint</vt:lpstr>
      <vt:lpstr>Prezentace aplikace PowerPoint</vt:lpstr>
      <vt:lpstr>Prezentace aplikace PowerPoint</vt:lpstr>
      <vt:lpstr>SPOLUPRÁCE S NÁRODNÍM  TECHNICKÝM MUZEEM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CONTEXT: Critical Raw Materials are a major area of global geostrategic competition</dc:title>
  <dc:creator>Lapska Hana</dc:creator>
  <cp:lastModifiedBy>Jana Bělochová | CrestCommunications a.s.</cp:lastModifiedBy>
  <cp:revision>83</cp:revision>
  <cp:lastPrinted>2023-09-25T12:34:28Z</cp:lastPrinted>
  <dcterms:created xsi:type="dcterms:W3CDTF">2023-09-21T08:36:28Z</dcterms:created>
  <dcterms:modified xsi:type="dcterms:W3CDTF">2026-10-12T12:11:33Z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0x01010022259DBD5BFD70458D4F32D577691991</vt:lpwstr>
  </property>
</Properties>
</file>